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58"/>
  </p:notesMasterIdLst>
  <p:sldIdLst>
    <p:sldId id="256" r:id="rId2"/>
    <p:sldId id="336" r:id="rId3"/>
    <p:sldId id="264" r:id="rId4"/>
    <p:sldId id="306" r:id="rId5"/>
    <p:sldId id="360" r:id="rId6"/>
    <p:sldId id="361" r:id="rId7"/>
    <p:sldId id="363" r:id="rId8"/>
    <p:sldId id="365" r:id="rId9"/>
    <p:sldId id="366" r:id="rId10"/>
    <p:sldId id="307" r:id="rId11"/>
    <p:sldId id="308" r:id="rId12"/>
    <p:sldId id="394" r:id="rId13"/>
    <p:sldId id="395" r:id="rId14"/>
    <p:sldId id="396" r:id="rId15"/>
    <p:sldId id="397" r:id="rId16"/>
    <p:sldId id="310" r:id="rId17"/>
    <p:sldId id="398" r:id="rId18"/>
    <p:sldId id="427" r:id="rId19"/>
    <p:sldId id="392" r:id="rId20"/>
    <p:sldId id="312" r:id="rId21"/>
    <p:sldId id="409" r:id="rId22"/>
    <p:sldId id="313" r:id="rId23"/>
    <p:sldId id="411" r:id="rId24"/>
    <p:sldId id="314" r:id="rId25"/>
    <p:sldId id="315" r:id="rId26"/>
    <p:sldId id="413" r:id="rId27"/>
    <p:sldId id="417" r:id="rId28"/>
    <p:sldId id="393" r:id="rId29"/>
    <p:sldId id="317" r:id="rId30"/>
    <p:sldId id="263" r:id="rId31"/>
    <p:sldId id="400" r:id="rId32"/>
    <p:sldId id="377" r:id="rId33"/>
    <p:sldId id="378" r:id="rId34"/>
    <p:sldId id="382" r:id="rId35"/>
    <p:sldId id="383" r:id="rId36"/>
    <p:sldId id="385" r:id="rId37"/>
    <p:sldId id="261" r:id="rId38"/>
    <p:sldId id="401" r:id="rId39"/>
    <p:sldId id="402" r:id="rId40"/>
    <p:sldId id="384" r:id="rId41"/>
    <p:sldId id="386" r:id="rId42"/>
    <p:sldId id="389" r:id="rId43"/>
    <p:sldId id="390" r:id="rId44"/>
    <p:sldId id="425" r:id="rId45"/>
    <p:sldId id="404" r:id="rId46"/>
    <p:sldId id="426" r:id="rId47"/>
    <p:sldId id="421" r:id="rId48"/>
    <p:sldId id="419" r:id="rId49"/>
    <p:sldId id="420" r:id="rId50"/>
    <p:sldId id="407" r:id="rId51"/>
    <p:sldId id="408" r:id="rId52"/>
    <p:sldId id="422" r:id="rId53"/>
    <p:sldId id="260" r:id="rId54"/>
    <p:sldId id="423" r:id="rId55"/>
    <p:sldId id="424" r:id="rId56"/>
    <p:sldId id="262" r:id="rId5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94660"/>
  </p:normalViewPr>
  <p:slideViewPr>
    <p:cSldViewPr snapToGrid="0" snapToObjects="1">
      <p:cViewPr varScale="1">
        <p:scale>
          <a:sx n="66" d="100"/>
          <a:sy n="66" d="100"/>
        </p:scale>
        <p:origin x="1454"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9B5A42-DD6D-427F-9E4B-B68C3A437AF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6AFE799-5D28-4A99-B5EA-82DFE3234953}" type="pres">
      <dgm:prSet presAssocID="{FF9B5A42-DD6D-427F-9E4B-B68C3A437AFF}" presName="linear" presStyleCnt="0">
        <dgm:presLayoutVars>
          <dgm:animLvl val="lvl"/>
          <dgm:resizeHandles val="exact"/>
        </dgm:presLayoutVars>
      </dgm:prSet>
      <dgm:spPr/>
    </dgm:pt>
  </dgm:ptLst>
  <dgm:cxnLst>
    <dgm:cxn modelId="{8E8DB0D3-B3AD-4B43-9A43-7539BF4027C4}" type="presOf" srcId="{FF9B5A42-DD6D-427F-9E4B-B68C3A437AFF}" destId="{96AFE799-5D28-4A99-B5EA-82DFE323495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12.0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2,'194'-1,"219"3,-200 10,77 3,-30-2,26 1,816-15,-1084 0,-1-1,0-1,20-5,36-4,-51 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57.3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1,'653'0,"-626"1,1 2,28 6,-25-3,37 1,219 25,-149-14,57 5,152 11,60-30,-220-6,634 2,-797-1,-1-1,34-8,27-3,-61 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8:27.1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 0,'3836'-28'0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33.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606 526 0,'686'-410'0,"-1037"295"0,-589 140 0,1545 475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37.5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40.1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28,'23'8,"-4"0,28-1,1-1,1-3,86-6,-38 1,9 3,106-3,-111-11,-59 7,54-2,416 9,-494-2,-1-1,0-1,20-4,36-6,-51 11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43.7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0 217 0,'4918'-217'0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46.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0,'737'26,"-148"26,-152-46,-253-8,-130 2,-31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47.9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0:51.6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 0,'5296'55'0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0:57.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1,'193'-1,"217"3,-239 11,59 1,956-15,-1163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14.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31,'247'-11,"571"-8,-577 21,1373-2,-1599 1,-1 0,0 1,24 5,-15-1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1:00.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0 162 0,'5459'-162'0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5:01:02.9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1,'6'1,"1"1,-1 0,0 0,0 0,0 1,-1 0,1 0,-1 1,1 0,-1 0,0 0,8 9,4 1,-11-9,0 0,-1 0,1 0,-1 1,7 10,-11-15,-1-1,1 1,-1 0,0-1,1 1,-1 0,0 0,0-1,1 1,-1 0,0 0,0-1,0 1,0 0,0 0,0 0,0-1,0 1,-1 0,1 0,0-1,0 1,-1 0,0 1,0-1,0 0,-1 0,1 0,-1 0,1 0,-1 0,1 0,-1 0,0-1,0 1,1-1,-1 1,0-1,0 0,-3 1,-85 17,70-14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2:05.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 0,'2945'-27'0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02:08.8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81 0,'1811'-81'0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5:19:59.5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 0,'3486'0'0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7:45.3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57,'35'2,"67"12,-22-2,-25-5,125 10,869 97,-813-84,60 7,439 63,-530-67,1-10,309-4,-500-20,1 0,0-1,0 0,28-10,-41 11,1 0,-1-1,0 1,0-1,0 0,0 1,0-2,-1 1,1 0,0 0,-1-1,3-3,-4 4,0 0,0 0,0 0,0 0,-1 0,1 0,-1 0,0 0,1 0,-1 0,0-1,0 1,0 0,-1 0,1 0,0 0,-1 0,0 0,1 0,-1 0,0 0,-1-2,-1-1,0 1,0 0,0 0,-1 0,1 0,-1 0,0 1,0 0,-1 0,1 0,-1 0,-8-4,-63-21,71 26,-16-4,-1 1,1 1,0 1,-25 0,-90 5,55 1,-51-1,-220-5,252-10,66 7,-56-2,42 8,2 1,-86-11,-82-24,197 31,-1 2,-20-1,23 2,0-1,-24-4,39 5,0 0,0 0,0 0,0 0,0-1,0 1,0 0,0 0,0 0,0 0,0-1,0 1,0 0,0 0,0 0,0-1,0 1,0 0,0 0,0 0,0-1,0 1,0 0,0 0,0 0,0 0,1-1,-1 1,0 0,0 0,0 0,0 0,0 0,0-1,1 1,-1 0,0 0,0 0,0 0,0 0,1 0,-1 0,0 0,0 0,0 0,1 0,-1 0,0 0,12-8,123-61,-109 58,1 1,0 0,39-7,1 11,-55 7,-1-2,1 0,-1 0,1-1,-1 0,0-1,0-1,13-5,-11 3,0 1,0 1,0 0,0 0,1 1,0 1,15-1,101 4,-59 1,2-3,70 3,-121 2,-4 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7:48.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31,'346'-17,"272"4,-391 15,-90-2,-113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6:57:53.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0 162 0,'2837'-162'0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6:58:00.0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0 109,'70'0,"610"-21,-384-12,85-7,3 26,-186 15,293 15,-51 12,211 31,-533-45,122 5,617-20,-648 14,-33 0,-45-11,139 7,-46 9,27 3,-240-20,0 1,0 0,0 0,0 1,16 7,-24-9,0 1,0 0,0 0,0 0,0 0,0 0,-1 0,1 1,-1-1,1 1,-1 0,0 0,0 0,0 0,-1 0,1 0,-1 0,0 1,0-1,0 0,1 7,-1 4,0 1,-2 0,-3 28,-1 29,6-66,-1-1,1 1,0 0,0-1,1 1,-1-1,1 0,0 1,1-1,3 6,-5-9,0-1,1 1,-1-1,-1 1,1 0,0-1,0 1,-1 0,1-1,-1 1,1 0,-1 0,0 0,1 0,-1-1,-1 5,1-5,-1 0,0 0,0 0,0 0,0 0,0 0,0 0,0 0,0 0,0-1,0 1,0 0,-1-1,1 1,0-1,0 1,-1-1,1 0,0 1,-1-1,1 0,0 0,-1 0,-1 0,-61 4,-85-7,38 0,40 3,-477-16,145-11,-107 15,318 14,-869-2,1052 0,1 0,0 1,-17 3,8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17.2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0,'3080'54'0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22.9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2,'207'-1,"513"12,-467 6,375 11,-580-27,66 12,-6-1,122 11,209 9,-377-27,-1 3,0 2,103 32,-71-17,3-5,101 7,-194-27,1 0,-1 1,0-1,0 1,0 0,0 0,0 0,0 0,0 0,0 1,0-1,-1 1,1 0,0 0,-1 0,0 0,1 0,-1 0,0 1,2 3,-2-2,0 0,-1 0,0 1,0-1,0 0,0 1,0-1,-1 1,0-1,0 1,0-1,-1 1,-1 6,1-6,0-1,-1 0,0 0,1 0,-1 0,-1 0,1-1,-1 1,1-1,-1 1,0-1,0 0,0 0,-1 0,1 0,-1-1,1 1,-1-1,0 0,0 0,0-1,0 1,0-1,-1 0,-6 1,-10 3,0-2,-1-1,-37-1,-34 0,-136-5,38-22,129 15,-107-6,-420 17,247 2,172 11,-5 2,-500-17,667 2,0 1,1-1,-1 1,-8 2,-1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1.7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2,'105'-1,"114"3,-136 11,-54-8,35 3,53-6,79 7,-14 5,225-10,-213-6,-96 2,-86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4.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0,'2903'0,"-2869"0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23T14:54:35.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0,'839'0,"-816"0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38.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 0,'4160'109'0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3T14:54:42.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82 0,'4457'-81'0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2BE67-18CC-48B6-B0AC-DBB302AA60FE}" type="datetimeFigureOut">
              <a:rPr lang="pt-BR" smtClean="0"/>
              <a:t>23/02/2025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0BCD5-5165-4284-A521-BA6E692CAFE7}" type="slidenum">
              <a:rPr lang="pt-BR" smtClean="0"/>
              <a:t>‹nº›</a:t>
            </a:fld>
            <a:endParaRPr lang="pt-BR"/>
          </a:p>
        </p:txBody>
      </p:sp>
    </p:spTree>
    <p:extLst>
      <p:ext uri="{BB962C8B-B14F-4D97-AF65-F5344CB8AC3E}">
        <p14:creationId xmlns:p14="http://schemas.microsoft.com/office/powerpoint/2010/main" val="3785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67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8646BE9C-6B98-C820-22CB-97DC990FF902}"/>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A5B747C7-9295-933C-4329-F31370A30B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22C29876-857E-8D20-3A38-F83B300238C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114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CBF6ACC-11CC-4168-8CC4-735DD059556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F694CE0C-1FA8-737C-02E3-C96F43C4220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3208A09B-E7D9-A47B-DE14-48D2799A0EE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92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4DAE432D-93D4-1D12-A0B1-D1145CA2E955}"/>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DDC5AE19-4C90-FFC4-D713-051B3F601F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47A1BE8A-7864-7AB9-9590-F35BAC8CBD6A}"/>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18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07cedb8ab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20</a:t>
            </a:fld>
            <a:endParaRPr/>
          </a:p>
        </p:txBody>
      </p:sp>
    </p:spTree>
    <p:extLst>
      <p:ext uri="{BB962C8B-B14F-4D97-AF65-F5344CB8AC3E}">
        <p14:creationId xmlns:p14="http://schemas.microsoft.com/office/powerpoint/2010/main" val="4086484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0738927F-EE5F-99E4-5FD0-47B43C9AE14B}"/>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12952018-A0F3-11F0-33B7-050A2DEE75A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A0B5F152-C0E5-C173-862F-730061BCF3E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0DAEF4D1-F4FF-608A-C5AC-C6C95D107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21</a:t>
            </a:fld>
            <a:endParaRPr/>
          </a:p>
        </p:txBody>
      </p:sp>
    </p:spTree>
    <p:extLst>
      <p:ext uri="{BB962C8B-B14F-4D97-AF65-F5344CB8AC3E}">
        <p14:creationId xmlns:p14="http://schemas.microsoft.com/office/powerpoint/2010/main" val="2962707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07cedb8ab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2207cedb8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2207cedb8a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22</a:t>
            </a:fld>
            <a:endParaRPr/>
          </a:p>
        </p:txBody>
      </p:sp>
    </p:spTree>
    <p:extLst>
      <p:ext uri="{BB962C8B-B14F-4D97-AF65-F5344CB8AC3E}">
        <p14:creationId xmlns:p14="http://schemas.microsoft.com/office/powerpoint/2010/main" val="1506051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07cedb8ab_0_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207cedb8a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207cedb8a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24</a:t>
            </a:fld>
            <a:endParaRPr/>
          </a:p>
        </p:txBody>
      </p:sp>
    </p:spTree>
    <p:extLst>
      <p:ext uri="{BB962C8B-B14F-4D97-AF65-F5344CB8AC3E}">
        <p14:creationId xmlns:p14="http://schemas.microsoft.com/office/powerpoint/2010/main" val="4245171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07cedb8ab_0_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2207cedb8ab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207cedb8ab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25</a:t>
            </a:fld>
            <a:endParaRPr/>
          </a:p>
        </p:txBody>
      </p:sp>
    </p:spTree>
    <p:extLst>
      <p:ext uri="{BB962C8B-B14F-4D97-AF65-F5344CB8AC3E}">
        <p14:creationId xmlns:p14="http://schemas.microsoft.com/office/powerpoint/2010/main" val="854748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BBDCABE9-78AA-890C-4AE4-C7DA2D5B0439}"/>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C8980CF2-CA93-B5EE-E8A7-38A5D35EFF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31C7FE44-CE20-9C1E-7521-5C2495A6CD2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90256C05-0B11-FA28-F113-007B7BFA92F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26</a:t>
            </a:fld>
            <a:endParaRPr/>
          </a:p>
        </p:txBody>
      </p:sp>
    </p:spTree>
    <p:extLst>
      <p:ext uri="{BB962C8B-B14F-4D97-AF65-F5344CB8AC3E}">
        <p14:creationId xmlns:p14="http://schemas.microsoft.com/office/powerpoint/2010/main" val="2364189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552826DC-7B2F-E4FC-6665-18F68D4D7591}"/>
            </a:ext>
          </a:extLst>
        </p:cNvPr>
        <p:cNvGrpSpPr/>
        <p:nvPr/>
      </p:nvGrpSpPr>
      <p:grpSpPr>
        <a:xfrm>
          <a:off x="0" y="0"/>
          <a:ext cx="0" cy="0"/>
          <a:chOff x="0" y="0"/>
          <a:chExt cx="0" cy="0"/>
        </a:xfrm>
      </p:grpSpPr>
      <p:sp>
        <p:nvSpPr>
          <p:cNvPr id="252" name="Google Shape;252;p5:notes">
            <a:extLst>
              <a:ext uri="{FF2B5EF4-FFF2-40B4-BE49-F238E27FC236}">
                <a16:creationId xmlns:a16="http://schemas.microsoft.com/office/drawing/2014/main" id="{1A6540EF-E1EB-E506-DA0B-BE45ECD02D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a:extLst>
              <a:ext uri="{FF2B5EF4-FFF2-40B4-BE49-F238E27FC236}">
                <a16:creationId xmlns:a16="http://schemas.microsoft.com/office/drawing/2014/main" id="{F5798792-FD31-AAD2-5300-E9988C09ABE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176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A7020B9C-C4FF-7FF5-7720-90D517ECBFF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2CC73234-9247-CFFF-EEA3-328C0F41BEE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8912B9F5-8E53-FE00-EDF3-A195D254D7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54D5DB0F-72E8-8196-42ED-8A9743DE23D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5</a:t>
            </a:fld>
            <a:endParaRPr/>
          </a:p>
        </p:txBody>
      </p:sp>
    </p:spTree>
    <p:extLst>
      <p:ext uri="{BB962C8B-B14F-4D97-AF65-F5344CB8AC3E}">
        <p14:creationId xmlns:p14="http://schemas.microsoft.com/office/powerpoint/2010/main" val="2439312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577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3d2ac0264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3d2ac026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3d2ac0264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3d2ac026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d3d2ac02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C4B151-E3DC-18D7-D941-15B80ACFE58C}"/>
            </a:ext>
          </a:extLst>
        </p:cNvPr>
        <p:cNvGrpSpPr/>
        <p:nvPr/>
      </p:nvGrpSpPr>
      <p:grpSpPr>
        <a:xfrm>
          <a:off x="0" y="0"/>
          <a:ext cx="0" cy="0"/>
          <a:chOff x="0" y="0"/>
          <a:chExt cx="0" cy="0"/>
        </a:xfrm>
      </p:grpSpPr>
      <p:sp>
        <p:nvSpPr>
          <p:cNvPr id="75" name="Google Shape;75;g2d3d2ac0264_0_0:notes">
            <a:extLst>
              <a:ext uri="{FF2B5EF4-FFF2-40B4-BE49-F238E27FC236}">
                <a16:creationId xmlns:a16="http://schemas.microsoft.com/office/drawing/2014/main" id="{75C83BE5-F6FF-A617-226F-774FABC8E44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d3d2ac0264_0_0:notes">
            <a:extLst>
              <a:ext uri="{FF2B5EF4-FFF2-40B4-BE49-F238E27FC236}">
                <a16:creationId xmlns:a16="http://schemas.microsoft.com/office/drawing/2014/main" id="{03595556-5965-0AAB-CB13-DBDF09B7C2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297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8E4A60-CBC4-0B3B-1587-59C6D4D9EB82}"/>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42314F00-BF47-09CE-0898-A08F27BF65F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D686230-186D-4CBA-0272-CCEB3A0161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A17FCA57-5D29-B243-04DF-7562CBAA5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48</a:t>
            </a:fld>
            <a:endParaRPr/>
          </a:p>
        </p:txBody>
      </p:sp>
    </p:spTree>
    <p:extLst>
      <p:ext uri="{BB962C8B-B14F-4D97-AF65-F5344CB8AC3E}">
        <p14:creationId xmlns:p14="http://schemas.microsoft.com/office/powerpoint/2010/main" val="882979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C10BF57F-FBD7-8348-63D0-BAEA57D678E6}"/>
            </a:ext>
          </a:extLst>
        </p:cNvPr>
        <p:cNvGrpSpPr/>
        <p:nvPr/>
      </p:nvGrpSpPr>
      <p:grpSpPr>
        <a:xfrm>
          <a:off x="0" y="0"/>
          <a:ext cx="0" cy="0"/>
          <a:chOff x="0" y="0"/>
          <a:chExt cx="0" cy="0"/>
        </a:xfrm>
      </p:grpSpPr>
      <p:sp>
        <p:nvSpPr>
          <p:cNvPr id="266" name="Google Shape;266;g2207cedb8ab_0_6:notes">
            <a:extLst>
              <a:ext uri="{FF2B5EF4-FFF2-40B4-BE49-F238E27FC236}">
                <a16:creationId xmlns:a16="http://schemas.microsoft.com/office/drawing/2014/main" id="{744773F0-ECB5-BAA5-F10B-583903C763E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207cedb8ab_0_6:notes">
            <a:extLst>
              <a:ext uri="{FF2B5EF4-FFF2-40B4-BE49-F238E27FC236}">
                <a16:creationId xmlns:a16="http://schemas.microsoft.com/office/drawing/2014/main" id="{6C7152DB-3750-657E-4F79-FD0E9E3694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2207cedb8ab_0_6:notes">
            <a:extLst>
              <a:ext uri="{FF2B5EF4-FFF2-40B4-BE49-F238E27FC236}">
                <a16:creationId xmlns:a16="http://schemas.microsoft.com/office/drawing/2014/main" id="{49A588B6-FC46-5F0E-B7AB-781CBF6DD1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49</a:t>
            </a:fld>
            <a:endParaRPr/>
          </a:p>
        </p:txBody>
      </p:sp>
    </p:spTree>
    <p:extLst>
      <p:ext uri="{BB962C8B-B14F-4D97-AF65-F5344CB8AC3E}">
        <p14:creationId xmlns:p14="http://schemas.microsoft.com/office/powerpoint/2010/main" val="324045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F40407C3-8EFD-3EC9-F3C0-08A3A6139DBB}"/>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9094963C-BD09-0618-4327-1EC49199EA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07FAA1C9-E1E9-29CA-8082-CC27D02BA47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2D4E0296-0CAD-A526-E1A0-45ED5DE9245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6</a:t>
            </a:fld>
            <a:endParaRPr/>
          </a:p>
        </p:txBody>
      </p:sp>
    </p:spTree>
    <p:extLst>
      <p:ext uri="{BB962C8B-B14F-4D97-AF65-F5344CB8AC3E}">
        <p14:creationId xmlns:p14="http://schemas.microsoft.com/office/powerpoint/2010/main" val="3722633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5F43F4F0-80A3-37E2-B07B-368B766116B7}"/>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0882E190-CB0A-3280-0AD9-AD6C6D13583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111C0A67-4E81-576F-A6DB-00FBA07B61C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E3BE905E-9B2A-BBCE-811D-81A031A774E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7</a:t>
            </a:fld>
            <a:endParaRPr/>
          </a:p>
        </p:txBody>
      </p:sp>
    </p:spTree>
    <p:extLst>
      <p:ext uri="{BB962C8B-B14F-4D97-AF65-F5344CB8AC3E}">
        <p14:creationId xmlns:p14="http://schemas.microsoft.com/office/powerpoint/2010/main" val="2757461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622E2808-1147-B9C9-96B1-F99145929139}"/>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6D14B524-078B-7DA6-0D53-27A2A961BDC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328EEF73-B4BE-9D72-DDEC-23635AFAE68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B0BA74CB-BE08-2849-5390-FA14AFABBA1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8</a:t>
            </a:fld>
            <a:endParaRPr/>
          </a:p>
        </p:txBody>
      </p:sp>
    </p:spTree>
    <p:extLst>
      <p:ext uri="{BB962C8B-B14F-4D97-AF65-F5344CB8AC3E}">
        <p14:creationId xmlns:p14="http://schemas.microsoft.com/office/powerpoint/2010/main" val="2953087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C49BBDE8-EFB2-B685-7BB1-CC4165B9BE4C}"/>
            </a:ext>
          </a:extLst>
        </p:cNvPr>
        <p:cNvGrpSpPr/>
        <p:nvPr/>
      </p:nvGrpSpPr>
      <p:grpSpPr>
        <a:xfrm>
          <a:off x="0" y="0"/>
          <a:ext cx="0" cy="0"/>
          <a:chOff x="0" y="0"/>
          <a:chExt cx="0" cy="0"/>
        </a:xfrm>
      </p:grpSpPr>
      <p:sp>
        <p:nvSpPr>
          <p:cNvPr id="259" name="Google Shape;259;g2207cedb8ab_0_0:notes">
            <a:extLst>
              <a:ext uri="{FF2B5EF4-FFF2-40B4-BE49-F238E27FC236}">
                <a16:creationId xmlns:a16="http://schemas.microsoft.com/office/drawing/2014/main" id="{D44E7F54-B153-10F2-8846-EE8B7E1CCD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207cedb8ab_0_0:notes">
            <a:extLst>
              <a:ext uri="{FF2B5EF4-FFF2-40B4-BE49-F238E27FC236}">
                <a16:creationId xmlns:a16="http://schemas.microsoft.com/office/drawing/2014/main" id="{522C754C-B804-C14D-0CF1-FECF6A01B4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207cedb8ab_0_0:notes">
            <a:extLst>
              <a:ext uri="{FF2B5EF4-FFF2-40B4-BE49-F238E27FC236}">
                <a16:creationId xmlns:a16="http://schemas.microsoft.com/office/drawing/2014/main" id="{F0760FDA-BD88-894A-9D26-38946D33A9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pt-BR"/>
              <a:t>9</a:t>
            </a:fld>
            <a:endParaRPr/>
          </a:p>
        </p:txBody>
      </p:sp>
    </p:spTree>
    <p:extLst>
      <p:ext uri="{BB962C8B-B14F-4D97-AF65-F5344CB8AC3E}">
        <p14:creationId xmlns:p14="http://schemas.microsoft.com/office/powerpoint/2010/main" val="810239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10</a:t>
            </a:fld>
            <a:endParaRPr/>
          </a:p>
        </p:txBody>
      </p:sp>
    </p:spTree>
    <p:extLst>
      <p:ext uri="{BB962C8B-B14F-4D97-AF65-F5344CB8AC3E}">
        <p14:creationId xmlns:p14="http://schemas.microsoft.com/office/powerpoint/2010/main" val="2802357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4230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828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DD1C0-FB7B-984C-D7C3-8AB3FF10B38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70AA7798-721F-59F3-C3C1-2CB5FC0B7C8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039CD-5368-AEA0-CE81-A61AD71258AD}"/>
              </a:ext>
            </a:extLst>
          </p:cNvPr>
          <p:cNvSpPr>
            <a:spLocks noGrp="1"/>
          </p:cNvSpPr>
          <p:nvPr>
            <p:ph type="dt" sz="half" idx="10"/>
          </p:nvPr>
        </p:nvSpPr>
        <p:spPr/>
        <p:txBody>
          <a:bodyPr/>
          <a:lstStyle/>
          <a:p>
            <a:fld id="{83FEE226-46F9-4DB0-A707-EC17907EC187}" type="datetime1">
              <a:rPr lang="en-US" smtClean="0"/>
              <a:t>2/23/2025</a:t>
            </a:fld>
            <a:endParaRPr lang="en-US"/>
          </a:p>
        </p:txBody>
      </p:sp>
      <p:sp>
        <p:nvSpPr>
          <p:cNvPr id="5" name="Espaço Reservado para Rodapé 4">
            <a:extLst>
              <a:ext uri="{FF2B5EF4-FFF2-40B4-BE49-F238E27FC236}">
                <a16:creationId xmlns:a16="http://schemas.microsoft.com/office/drawing/2014/main" id="{7F90CA4E-C896-3F8E-BDEC-2449A35FA61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2116C6E8-C55D-62FD-26EB-989BEFC299F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7369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1DB2B-593D-FBF4-1A05-AEDABA0FF2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4D7328-6A71-313D-CB0C-7F747F0C43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EE1E57-FF8D-BEC5-FC59-7D1E87FACCE1}"/>
              </a:ext>
            </a:extLst>
          </p:cNvPr>
          <p:cNvSpPr>
            <a:spLocks noGrp="1"/>
          </p:cNvSpPr>
          <p:nvPr>
            <p:ph type="dt" sz="half" idx="10"/>
          </p:nvPr>
        </p:nvSpPr>
        <p:spPr/>
        <p:txBody>
          <a:bodyPr/>
          <a:lstStyle/>
          <a:p>
            <a:fld id="{840BEE81-7EB1-4229-A790-CC7113D5B909}" type="datetime1">
              <a:rPr lang="en-US" smtClean="0"/>
              <a:t>2/23/2025</a:t>
            </a:fld>
            <a:endParaRPr lang="en-US"/>
          </a:p>
        </p:txBody>
      </p:sp>
      <p:sp>
        <p:nvSpPr>
          <p:cNvPr id="5" name="Espaço Reservado para Rodapé 4">
            <a:extLst>
              <a:ext uri="{FF2B5EF4-FFF2-40B4-BE49-F238E27FC236}">
                <a16:creationId xmlns:a16="http://schemas.microsoft.com/office/drawing/2014/main" id="{F789AF4D-90EC-26D5-3614-A827F69111CC}"/>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F7617023-9D08-C32A-4E5E-BF4765813B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609328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A5E422-664C-C6BF-DAE6-6EAFF01AB680}"/>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68B6C5E-AAC2-3CF8-7435-5BAD9C1DC875}"/>
              </a:ext>
            </a:extLst>
          </p:cNvPr>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D5E9DB5-B137-C7A5-ECCE-4F6C3362D9F3}"/>
              </a:ext>
            </a:extLst>
          </p:cNvPr>
          <p:cNvSpPr>
            <a:spLocks noGrp="1"/>
          </p:cNvSpPr>
          <p:nvPr>
            <p:ph type="dt" sz="half" idx="10"/>
          </p:nvPr>
        </p:nvSpPr>
        <p:spPr/>
        <p:txBody>
          <a:bodyPr/>
          <a:lstStyle/>
          <a:p>
            <a:fld id="{671211AC-9257-4AFE-AB2C-35E0730AEC17}" type="datetime1">
              <a:rPr lang="en-US" smtClean="0"/>
              <a:t>2/23/2025</a:t>
            </a:fld>
            <a:endParaRPr lang="en-US"/>
          </a:p>
        </p:txBody>
      </p:sp>
      <p:sp>
        <p:nvSpPr>
          <p:cNvPr id="5" name="Espaço Reservado para Rodapé 4">
            <a:extLst>
              <a:ext uri="{FF2B5EF4-FFF2-40B4-BE49-F238E27FC236}">
                <a16:creationId xmlns:a16="http://schemas.microsoft.com/office/drawing/2014/main" id="{72683D3B-B1F8-C5A9-F5CD-590E19A78789}"/>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B8EA0FBE-3EE4-54A4-6579-F7AE3A4BE9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5272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71604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94596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4762-7FD3-9713-F4B7-0DBF702BD8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3FDACF-E370-49DB-56D6-6E46F78813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031060-A6D4-D3CC-6C3B-9F1C377389BD}"/>
              </a:ext>
            </a:extLst>
          </p:cNvPr>
          <p:cNvSpPr>
            <a:spLocks noGrp="1"/>
          </p:cNvSpPr>
          <p:nvPr>
            <p:ph type="dt" sz="half" idx="10"/>
          </p:nvPr>
        </p:nvSpPr>
        <p:spPr/>
        <p:txBody>
          <a:bodyPr/>
          <a:lstStyle/>
          <a:p>
            <a:fld id="{97FFA6C6-B4AF-4415-AF89-71096E9EE561}" type="datetime1">
              <a:rPr lang="en-US" smtClean="0"/>
              <a:t>2/23/2025</a:t>
            </a:fld>
            <a:endParaRPr lang="en-US"/>
          </a:p>
        </p:txBody>
      </p:sp>
      <p:sp>
        <p:nvSpPr>
          <p:cNvPr id="5" name="Espaço Reservado para Rodapé 4">
            <a:extLst>
              <a:ext uri="{FF2B5EF4-FFF2-40B4-BE49-F238E27FC236}">
                <a16:creationId xmlns:a16="http://schemas.microsoft.com/office/drawing/2014/main" id="{FDBBB64C-48C9-8A81-86D8-2D75C0F99794}"/>
              </a:ext>
            </a:extLst>
          </p:cNvPr>
          <p:cNvSpPr>
            <a:spLocks noGrp="1"/>
          </p:cNvSpPr>
          <p:nvPr>
            <p:ph type="ftr" sz="quarter" idx="11"/>
          </p:nvPr>
        </p:nvSpPr>
        <p:spPr/>
        <p:txBody>
          <a:bodyPr/>
          <a:lstStyle/>
          <a:p>
            <a:r>
              <a:rPr lang="en-US" dirty="0"/>
              <a:t>ALVF – </a:t>
            </a:r>
            <a:r>
              <a:rPr lang="en-US" dirty="0" err="1"/>
              <a:t>Associação</a:t>
            </a:r>
            <a:r>
              <a:rPr lang="en-US" dirty="0"/>
              <a:t> </a:t>
            </a:r>
            <a:r>
              <a:rPr lang="en-US" dirty="0" err="1"/>
              <a:t>Hospitalar</a:t>
            </a:r>
            <a:r>
              <a:rPr lang="en-US" dirty="0"/>
              <a:t> Lenoir Vargas Ferreira</a:t>
            </a:r>
          </a:p>
        </p:txBody>
      </p:sp>
      <p:sp>
        <p:nvSpPr>
          <p:cNvPr id="6" name="Espaço Reservado para Número de Slide 5">
            <a:extLst>
              <a:ext uri="{FF2B5EF4-FFF2-40B4-BE49-F238E27FC236}">
                <a16:creationId xmlns:a16="http://schemas.microsoft.com/office/drawing/2014/main" id="{129CD24F-077A-C654-46FE-F6E78BA20879}"/>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2929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1570D-4B62-AFAA-633C-AFA3C899E595}"/>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695D5460-CDDB-6A33-465A-9B87D64176F7}"/>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0CDA23-0618-BF61-C5A5-C6852898C48F}"/>
              </a:ext>
            </a:extLst>
          </p:cNvPr>
          <p:cNvSpPr>
            <a:spLocks noGrp="1"/>
          </p:cNvSpPr>
          <p:nvPr>
            <p:ph type="dt" sz="half" idx="10"/>
          </p:nvPr>
        </p:nvSpPr>
        <p:spPr/>
        <p:txBody>
          <a:bodyPr/>
          <a:lstStyle/>
          <a:p>
            <a:fld id="{E664BD64-AD77-440B-A65D-F9A5834EE68E}" type="datetime1">
              <a:rPr lang="en-US" smtClean="0"/>
              <a:t>2/23/2025</a:t>
            </a:fld>
            <a:endParaRPr lang="en-US"/>
          </a:p>
        </p:txBody>
      </p:sp>
      <p:sp>
        <p:nvSpPr>
          <p:cNvPr id="5" name="Espaço Reservado para Rodapé 4">
            <a:extLst>
              <a:ext uri="{FF2B5EF4-FFF2-40B4-BE49-F238E27FC236}">
                <a16:creationId xmlns:a16="http://schemas.microsoft.com/office/drawing/2014/main" id="{477E5AB4-D45B-7E8F-831E-DCCFD9FD5AFA}"/>
              </a:ext>
            </a:extLst>
          </p:cNvPr>
          <p:cNvSpPr>
            <a:spLocks noGrp="1"/>
          </p:cNvSpPr>
          <p:nvPr>
            <p:ph type="ftr" sz="quarter" idx="11"/>
          </p:nvPr>
        </p:nvSpPr>
        <p:spPr/>
        <p:txBody>
          <a:body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FE6161F-4006-FCFC-4010-FC1D6325E2C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047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1E2D7-4A42-032A-7143-250B11ADEA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A53360-1F81-30ED-2AE3-FA29881020E6}"/>
              </a:ext>
            </a:extLst>
          </p:cNvPr>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7051CA7-1A68-6778-E86E-9E4F4BAFE596}"/>
              </a:ext>
            </a:extLst>
          </p:cNvPr>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2DA44A9-4114-8BE2-F68D-AF6DEE876440}"/>
              </a:ext>
            </a:extLst>
          </p:cNvPr>
          <p:cNvSpPr>
            <a:spLocks noGrp="1"/>
          </p:cNvSpPr>
          <p:nvPr>
            <p:ph type="dt" sz="half" idx="10"/>
          </p:nvPr>
        </p:nvSpPr>
        <p:spPr/>
        <p:txBody>
          <a:bodyPr/>
          <a:lstStyle/>
          <a:p>
            <a:fld id="{7717F3E4-E89E-4815-9403-D9BF82B8FB9A}" type="datetime1">
              <a:rPr lang="en-US" smtClean="0"/>
              <a:t>2/23/2025</a:t>
            </a:fld>
            <a:endParaRPr lang="en-US"/>
          </a:p>
        </p:txBody>
      </p:sp>
      <p:sp>
        <p:nvSpPr>
          <p:cNvPr id="6" name="Espaço Reservado para Rodapé 5">
            <a:extLst>
              <a:ext uri="{FF2B5EF4-FFF2-40B4-BE49-F238E27FC236}">
                <a16:creationId xmlns:a16="http://schemas.microsoft.com/office/drawing/2014/main" id="{933CB303-7EFE-009D-BBB5-2A5EDD847CD6}"/>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1AF56622-209D-4F41-D40C-D59B792626BF}"/>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4149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9F8C-6B6E-450F-CDD6-52CBCF112638}"/>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751A29-0907-29AD-5166-D0469FC1F7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CD75B14-0FE4-973C-C83C-59FFC2E4D0DD}"/>
              </a:ext>
            </a:extLst>
          </p:cNvPr>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5D430CE-FCAA-F2C6-540E-8667ECF43BD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C09849-7EEC-8475-8F02-E21473C21380}"/>
              </a:ext>
            </a:extLst>
          </p:cNvPr>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B13E4D-87CE-037B-5938-84E65A2E089D}"/>
              </a:ext>
            </a:extLst>
          </p:cNvPr>
          <p:cNvSpPr>
            <a:spLocks noGrp="1"/>
          </p:cNvSpPr>
          <p:nvPr>
            <p:ph type="dt" sz="half" idx="10"/>
          </p:nvPr>
        </p:nvSpPr>
        <p:spPr/>
        <p:txBody>
          <a:bodyPr/>
          <a:lstStyle/>
          <a:p>
            <a:fld id="{7C79450A-9B9E-4015-8AB8-E3481A7FE844}" type="datetime1">
              <a:rPr lang="en-US" smtClean="0"/>
              <a:t>2/23/2025</a:t>
            </a:fld>
            <a:endParaRPr lang="en-US"/>
          </a:p>
        </p:txBody>
      </p:sp>
      <p:sp>
        <p:nvSpPr>
          <p:cNvPr id="8" name="Espaço Reservado para Rodapé 7">
            <a:extLst>
              <a:ext uri="{FF2B5EF4-FFF2-40B4-BE49-F238E27FC236}">
                <a16:creationId xmlns:a16="http://schemas.microsoft.com/office/drawing/2014/main" id="{ED01D6F4-D49B-5D48-0D84-8CF2D9C728BF}"/>
              </a:ext>
            </a:extLst>
          </p:cNvPr>
          <p:cNvSpPr>
            <a:spLocks noGrp="1"/>
          </p:cNvSpPr>
          <p:nvPr>
            <p:ph type="ftr" sz="quarter" idx="11"/>
          </p:nvPr>
        </p:nvSpPr>
        <p:spPr/>
        <p:txBody>
          <a:bodyPr/>
          <a:lstStyle/>
          <a:p>
            <a:r>
              <a:rPr lang="pt-BR"/>
              <a:t>ALVF – Associação Hospitalar Lenoir Vargas Ferreira</a:t>
            </a:r>
            <a:endParaRPr lang="en-US"/>
          </a:p>
        </p:txBody>
      </p:sp>
      <p:sp>
        <p:nvSpPr>
          <p:cNvPr id="9" name="Espaço Reservado para Número de Slide 8">
            <a:extLst>
              <a:ext uri="{FF2B5EF4-FFF2-40B4-BE49-F238E27FC236}">
                <a16:creationId xmlns:a16="http://schemas.microsoft.com/office/drawing/2014/main" id="{B8B87577-F1D7-1D40-E1B5-7067AAD261B1}"/>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79621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F52BD-5354-3C07-BA3D-0A276E407C8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85BB5C1-DB4C-5C9A-B8AA-E6E6D7B190AC}"/>
              </a:ext>
            </a:extLst>
          </p:cNvPr>
          <p:cNvSpPr>
            <a:spLocks noGrp="1"/>
          </p:cNvSpPr>
          <p:nvPr>
            <p:ph type="dt" sz="half" idx="10"/>
          </p:nvPr>
        </p:nvSpPr>
        <p:spPr/>
        <p:txBody>
          <a:bodyPr/>
          <a:lstStyle/>
          <a:p>
            <a:fld id="{84C93259-3F9A-4469-B627-4DC5D9A24BB6}" type="datetime1">
              <a:rPr lang="en-US" smtClean="0"/>
              <a:t>2/23/2025</a:t>
            </a:fld>
            <a:endParaRPr lang="en-US"/>
          </a:p>
        </p:txBody>
      </p:sp>
      <p:sp>
        <p:nvSpPr>
          <p:cNvPr id="4" name="Espaço Reservado para Rodapé 3">
            <a:extLst>
              <a:ext uri="{FF2B5EF4-FFF2-40B4-BE49-F238E27FC236}">
                <a16:creationId xmlns:a16="http://schemas.microsoft.com/office/drawing/2014/main" id="{5E4733CC-DCEB-BF48-4697-FEA9DF6CF4FD}"/>
              </a:ext>
            </a:extLst>
          </p:cNvPr>
          <p:cNvSpPr>
            <a:spLocks noGrp="1"/>
          </p:cNvSpPr>
          <p:nvPr>
            <p:ph type="ftr" sz="quarter" idx="11"/>
          </p:nvPr>
        </p:nvSpPr>
        <p:spPr/>
        <p:txBody>
          <a:bodyPr/>
          <a:lstStyle/>
          <a:p>
            <a:r>
              <a:rPr lang="pt-BR"/>
              <a:t>ALVF – Associação Hospitalar Lenoir Vargas Ferreira</a:t>
            </a:r>
            <a:endParaRPr lang="en-US"/>
          </a:p>
        </p:txBody>
      </p:sp>
      <p:sp>
        <p:nvSpPr>
          <p:cNvPr id="5" name="Espaço Reservado para Número de Slide 4">
            <a:extLst>
              <a:ext uri="{FF2B5EF4-FFF2-40B4-BE49-F238E27FC236}">
                <a16:creationId xmlns:a16="http://schemas.microsoft.com/office/drawing/2014/main" id="{7010ED88-DB97-8E57-0ACD-175976282CD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1661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8B570ED-3815-8CD0-21AC-44874E64B30D}"/>
              </a:ext>
            </a:extLst>
          </p:cNvPr>
          <p:cNvSpPr>
            <a:spLocks noGrp="1"/>
          </p:cNvSpPr>
          <p:nvPr>
            <p:ph type="dt" sz="half" idx="10"/>
          </p:nvPr>
        </p:nvSpPr>
        <p:spPr/>
        <p:txBody>
          <a:bodyPr/>
          <a:lstStyle/>
          <a:p>
            <a:fld id="{14EA0605-138A-481F-8111-959048A5681F}" type="datetime1">
              <a:rPr lang="en-US" smtClean="0"/>
              <a:t>2/23/2025</a:t>
            </a:fld>
            <a:endParaRPr lang="en-US"/>
          </a:p>
        </p:txBody>
      </p:sp>
      <p:sp>
        <p:nvSpPr>
          <p:cNvPr id="3" name="Espaço Reservado para Rodapé 2">
            <a:extLst>
              <a:ext uri="{FF2B5EF4-FFF2-40B4-BE49-F238E27FC236}">
                <a16:creationId xmlns:a16="http://schemas.microsoft.com/office/drawing/2014/main" id="{5A5A1F17-4BAB-9C3F-4E1F-E7421E89A02F}"/>
              </a:ext>
            </a:extLst>
          </p:cNvPr>
          <p:cNvSpPr>
            <a:spLocks noGrp="1"/>
          </p:cNvSpPr>
          <p:nvPr>
            <p:ph type="ftr" sz="quarter" idx="11"/>
          </p:nvPr>
        </p:nvSpPr>
        <p:spPr/>
        <p:txBody>
          <a:bodyPr/>
          <a:lstStyle/>
          <a:p>
            <a:r>
              <a:rPr lang="pt-BR"/>
              <a:t>ALVF – Associação Hospitalar Lenoir Vargas Ferreira</a:t>
            </a:r>
            <a:endParaRPr lang="en-US"/>
          </a:p>
        </p:txBody>
      </p:sp>
      <p:sp>
        <p:nvSpPr>
          <p:cNvPr id="4" name="Espaço Reservado para Número de Slide 3">
            <a:extLst>
              <a:ext uri="{FF2B5EF4-FFF2-40B4-BE49-F238E27FC236}">
                <a16:creationId xmlns:a16="http://schemas.microsoft.com/office/drawing/2014/main" id="{452ECE29-0309-28BB-F1FE-1E6D0EC13B5C}"/>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8354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8209A6-180F-22C7-1C9C-E7E55AEBAC2B}"/>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DA9C40-9D7F-55B8-7BC0-DA184443FB4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381B105-6173-DB8B-024F-27220C4A5E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6CEF9A5-7A46-E33B-F1A9-F9F4A804B097}"/>
              </a:ext>
            </a:extLst>
          </p:cNvPr>
          <p:cNvSpPr>
            <a:spLocks noGrp="1"/>
          </p:cNvSpPr>
          <p:nvPr>
            <p:ph type="dt" sz="half" idx="10"/>
          </p:nvPr>
        </p:nvSpPr>
        <p:spPr/>
        <p:txBody>
          <a:bodyPr/>
          <a:lstStyle/>
          <a:p>
            <a:fld id="{FDA975FD-4F43-4237-B39B-9B8629814EC2}" type="datetime1">
              <a:rPr lang="en-US" smtClean="0"/>
              <a:t>2/23/2025</a:t>
            </a:fld>
            <a:endParaRPr lang="en-US"/>
          </a:p>
        </p:txBody>
      </p:sp>
      <p:sp>
        <p:nvSpPr>
          <p:cNvPr id="6" name="Espaço Reservado para Rodapé 5">
            <a:extLst>
              <a:ext uri="{FF2B5EF4-FFF2-40B4-BE49-F238E27FC236}">
                <a16:creationId xmlns:a16="http://schemas.microsoft.com/office/drawing/2014/main" id="{D1A2B3F4-A911-2E26-338B-55ED099A1431}"/>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3A1FB8D0-6CBC-14A1-252A-BB065178CED0}"/>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9440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822B6-365A-8367-BDF0-4E84D3B8A416}"/>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378CBA19-948E-8F04-8F68-A1F5932985F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E5E98FA5-34E6-1610-EFAC-39A46DFDA4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8C66206-67C8-2C88-9408-F8B4D6D616EB}"/>
              </a:ext>
            </a:extLst>
          </p:cNvPr>
          <p:cNvSpPr>
            <a:spLocks noGrp="1"/>
          </p:cNvSpPr>
          <p:nvPr>
            <p:ph type="dt" sz="half" idx="10"/>
          </p:nvPr>
        </p:nvSpPr>
        <p:spPr/>
        <p:txBody>
          <a:bodyPr/>
          <a:lstStyle/>
          <a:p>
            <a:fld id="{50D83D6B-2937-4BAA-BD17-2C427D6D44FA}" type="datetime1">
              <a:rPr lang="en-US" smtClean="0"/>
              <a:t>2/23/2025</a:t>
            </a:fld>
            <a:endParaRPr lang="en-US"/>
          </a:p>
        </p:txBody>
      </p:sp>
      <p:sp>
        <p:nvSpPr>
          <p:cNvPr id="6" name="Espaço Reservado para Rodapé 5">
            <a:extLst>
              <a:ext uri="{FF2B5EF4-FFF2-40B4-BE49-F238E27FC236}">
                <a16:creationId xmlns:a16="http://schemas.microsoft.com/office/drawing/2014/main" id="{D4419E5C-C233-CEA3-F0F4-152742D74CDE}"/>
              </a:ext>
            </a:extLst>
          </p:cNvPr>
          <p:cNvSpPr>
            <a:spLocks noGrp="1"/>
          </p:cNvSpPr>
          <p:nvPr>
            <p:ph type="ftr" sz="quarter" idx="11"/>
          </p:nvPr>
        </p:nvSpPr>
        <p:spPr/>
        <p:txBody>
          <a:bodyPr/>
          <a:lstStyle/>
          <a:p>
            <a:r>
              <a:rPr lang="pt-BR"/>
              <a:t>ALVF – Associação Hospitalar Lenoir Vargas Ferreira</a:t>
            </a:r>
            <a:endParaRPr lang="en-US"/>
          </a:p>
        </p:txBody>
      </p:sp>
      <p:sp>
        <p:nvSpPr>
          <p:cNvPr id="7" name="Espaço Reservado para Número de Slide 6">
            <a:extLst>
              <a:ext uri="{FF2B5EF4-FFF2-40B4-BE49-F238E27FC236}">
                <a16:creationId xmlns:a16="http://schemas.microsoft.com/office/drawing/2014/main" id="{90DDA466-ACE0-E380-18F3-A63C6DDB873E}"/>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055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4066DBE-187E-2F1E-DB2B-2ED3F66E7A5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AA36D7D-5866-7498-FBC1-EB082834BA9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BB37B1-206B-AAD0-41FE-A572164014B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AA9BAAEA-99E7-47B1-B121-A64E98934B53}" type="datetime1">
              <a:rPr lang="en-US" smtClean="0"/>
              <a:t>2/23/2025</a:t>
            </a:fld>
            <a:endParaRPr lang="en-US"/>
          </a:p>
        </p:txBody>
      </p:sp>
      <p:sp>
        <p:nvSpPr>
          <p:cNvPr id="5" name="Espaço Reservado para Rodapé 4">
            <a:extLst>
              <a:ext uri="{FF2B5EF4-FFF2-40B4-BE49-F238E27FC236}">
                <a16:creationId xmlns:a16="http://schemas.microsoft.com/office/drawing/2014/main" id="{EF1E883A-3120-8D21-1482-822D100C9C2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pt-BR"/>
              <a:t>ALVF – Associação Hospitalar Lenoir Vargas Ferreira</a:t>
            </a:r>
            <a:endParaRPr lang="en-US"/>
          </a:p>
        </p:txBody>
      </p:sp>
      <p:sp>
        <p:nvSpPr>
          <p:cNvPr id="6" name="Espaço Reservado para Número de Slide 5">
            <a:extLst>
              <a:ext uri="{FF2B5EF4-FFF2-40B4-BE49-F238E27FC236}">
                <a16:creationId xmlns:a16="http://schemas.microsoft.com/office/drawing/2014/main" id="{70361473-201E-8D9B-6490-3D5901CFD6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918337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hyperlink" Target="https://www.unimed.coop.br/site/web/centralrs/-/unimeds-visitam-unicamp-para-conhecer-o-funcionamento-do-sistema-hospitalar-aghuse" TargetMode="External"/><Relationship Id="rId3" Type="http://schemas.openxmlformats.org/officeDocument/2006/relationships/hyperlink" Target="https://hc.unicamp.br/newsite_noticia_643_hc-apresenta-aghuse-para-representante-da-secretaria-de-estado-da-saude/" TargetMode="External"/><Relationship Id="rId7" Type="http://schemas.openxmlformats.org/officeDocument/2006/relationships/hyperlink" Target="https://www.hcpa.edu.br/3792-hcpa-e-reconhecido-por-parceria-com-a-unimed-porto-alegre"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www.gov.br/ebserh/pt-br/governanca/plataformas-e-tecnologias/aghu" TargetMode="External"/><Relationship Id="rId5" Type="http://schemas.openxmlformats.org/officeDocument/2006/relationships/hyperlink" Target="https://www.unimed.coop.br/site/web/centralrs/-/unimed-central-e-unimed-santa-catarina-visitam-hospital-de-cl%C3%ADnicas-para-conhecer-o-sistema-aghuse" TargetMode="External"/><Relationship Id="rId10" Type="http://schemas.openxmlformats.org/officeDocument/2006/relationships/hyperlink" Target="https://www.hcpa.edu.br/3546-representantes-da-unimed-nordeste-e-unimed-central-de-servicos-rs-conhecem-o-aghuse" TargetMode="External"/><Relationship Id="rId4" Type="http://schemas.openxmlformats.org/officeDocument/2006/relationships/hyperlink" Target="https://hc.unicamp.br/author/imprensafcm/" TargetMode="External"/><Relationship Id="rId9" Type="http://schemas.openxmlformats.org/officeDocument/2006/relationships/hyperlink" Target="https://www.unimed.coop.br/site/web/centralrs/-/unimed-central-e-unimed-nordeste-rs-conhecem-o-aghuse-do-hospital-de-cl%C3%ADnicas-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3.png"/><Relationship Id="rId26" Type="http://schemas.openxmlformats.org/officeDocument/2006/relationships/image" Target="../media/image27.png"/><Relationship Id="rId39" Type="http://schemas.openxmlformats.org/officeDocument/2006/relationships/image" Target="../media/image33.png"/><Relationship Id="rId21" Type="http://schemas.openxmlformats.org/officeDocument/2006/relationships/customXml" Target="../ink/ink10.xml"/><Relationship Id="rId34" Type="http://schemas.openxmlformats.org/officeDocument/2006/relationships/image" Target="../media/image31.png"/><Relationship Id="rId42" Type="http://schemas.openxmlformats.org/officeDocument/2006/relationships/customXml" Target="../ink/ink21.xml"/><Relationship Id="rId47" Type="http://schemas.openxmlformats.org/officeDocument/2006/relationships/image" Target="../media/image37.png"/><Relationship Id="rId50" Type="http://schemas.openxmlformats.org/officeDocument/2006/relationships/customXml" Target="../ink/ink25.xml"/><Relationship Id="rId55" Type="http://schemas.openxmlformats.org/officeDocument/2006/relationships/image" Target="../media/image41.png"/><Relationship Id="rId7" Type="http://schemas.openxmlformats.org/officeDocument/2006/relationships/customXml" Target="../ink/ink3.xml"/><Relationship Id="rId2" Type="http://schemas.openxmlformats.org/officeDocument/2006/relationships/notesSlide" Target="../notesSlides/notesSlide25.xml"/><Relationship Id="rId16" Type="http://schemas.openxmlformats.org/officeDocument/2006/relationships/image" Target="../media/image22.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6.png"/><Relationship Id="rId32" Type="http://schemas.openxmlformats.org/officeDocument/2006/relationships/image" Target="../media/image30.png"/><Relationship Id="rId37" Type="http://schemas.openxmlformats.org/officeDocument/2006/relationships/image" Target="../media/image32.png"/><Relationship Id="rId40" Type="http://schemas.openxmlformats.org/officeDocument/2006/relationships/customXml" Target="../ink/ink20.xml"/><Relationship Id="rId45" Type="http://schemas.openxmlformats.org/officeDocument/2006/relationships/image" Target="../media/image36.png"/><Relationship Id="rId53" Type="http://schemas.openxmlformats.org/officeDocument/2006/relationships/image" Target="../media/image40.png"/><Relationship Id="rId5" Type="http://schemas.openxmlformats.org/officeDocument/2006/relationships/customXml" Target="../ink/ink2.xml"/><Relationship Id="rId19" Type="http://schemas.openxmlformats.org/officeDocument/2006/relationships/customXml" Target="../ink/ink9.xml"/><Relationship Id="rId4" Type="http://schemas.openxmlformats.org/officeDocument/2006/relationships/image" Target="../media/image16.png"/><Relationship Id="rId9" Type="http://schemas.openxmlformats.org/officeDocument/2006/relationships/customXml" Target="../ink/ink4.xml"/><Relationship Id="rId14" Type="http://schemas.openxmlformats.org/officeDocument/2006/relationships/image" Target="../media/image210.png"/><Relationship Id="rId22" Type="http://schemas.openxmlformats.org/officeDocument/2006/relationships/image" Target="../media/image25.png"/><Relationship Id="rId27" Type="http://schemas.openxmlformats.org/officeDocument/2006/relationships/customXml" Target="../ink/ink13.xml"/><Relationship Id="rId30" Type="http://schemas.openxmlformats.org/officeDocument/2006/relationships/image" Target="../media/image29.png"/><Relationship Id="rId35" Type="http://schemas.openxmlformats.org/officeDocument/2006/relationships/customXml" Target="../ink/ink17.xml"/><Relationship Id="rId43" Type="http://schemas.openxmlformats.org/officeDocument/2006/relationships/image" Target="../media/image35.png"/><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image" Target="../media/image180.png"/><Relationship Id="rId51" Type="http://schemas.openxmlformats.org/officeDocument/2006/relationships/image" Target="../media/image39.png"/><Relationship Id="rId3" Type="http://schemas.openxmlformats.org/officeDocument/2006/relationships/customXml" Target="../ink/ink1.xml"/><Relationship Id="rId12" Type="http://schemas.openxmlformats.org/officeDocument/2006/relationships/image" Target="../media/image20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image" Target="../media/image24.png"/><Relationship Id="rId41" Type="http://schemas.openxmlformats.org/officeDocument/2006/relationships/image" Target="../media/image34.png"/><Relationship Id="rId54"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17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8.png"/><Relationship Id="rId36" Type="http://schemas.openxmlformats.org/officeDocument/2006/relationships/customXml" Target="../ink/ink18.xml"/><Relationship Id="rId49" Type="http://schemas.openxmlformats.org/officeDocument/2006/relationships/image" Target="../media/image38.png"/><Relationship Id="rId57" Type="http://schemas.openxmlformats.org/officeDocument/2006/relationships/image" Target="../media/image42.png"/><Relationship Id="rId10" Type="http://schemas.openxmlformats.org/officeDocument/2006/relationships/image" Target="../media/image190.png"/><Relationship Id="rId31" Type="http://schemas.openxmlformats.org/officeDocument/2006/relationships/customXml" Target="../ink/ink15.xml"/><Relationship Id="rId44" Type="http://schemas.openxmlformats.org/officeDocument/2006/relationships/customXml" Target="../ink/ink22.xml"/><Relationship Id="rId52" Type="http://schemas.openxmlformats.org/officeDocument/2006/relationships/customXml" Target="../ink/ink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1330" y="639143"/>
            <a:ext cx="8178790" cy="3548322"/>
          </a:xfrm>
        </p:spPr>
        <p:txBody>
          <a:bodyPr anchor="b">
            <a:normAutofit/>
          </a:bodyPr>
          <a:lstStyle/>
          <a:p>
            <a:r>
              <a:rPr lang="pt-BR" sz="5500" b="1" dirty="0"/>
              <a:t>Sistema Front Office</a:t>
            </a:r>
            <a:br>
              <a:rPr lang="pt-BR" sz="5500" b="1" dirty="0"/>
            </a:br>
            <a:r>
              <a:rPr lang="pt-BR" sz="5500" b="1" dirty="0"/>
              <a:t>Hospitalar </a:t>
            </a:r>
            <a:br>
              <a:rPr lang="pt-BR" sz="5500" b="1" dirty="0"/>
            </a:br>
            <a:r>
              <a:rPr lang="pt-BR" sz="5500" b="1" dirty="0"/>
              <a:t>ALVF</a:t>
            </a:r>
            <a:br>
              <a:rPr lang="pt-BR" sz="5500" b="1" dirty="0"/>
            </a:br>
            <a:r>
              <a:rPr lang="pt-BR" sz="4400" b="1" dirty="0"/>
              <a:t>Associação </a:t>
            </a:r>
            <a:r>
              <a:rPr lang="pt-BR" sz="4400" b="1" dirty="0" err="1"/>
              <a:t>Lenoir</a:t>
            </a:r>
            <a:r>
              <a:rPr lang="pt-BR" sz="4400" b="1" dirty="0"/>
              <a:t> Vargas Ferreira</a:t>
            </a:r>
            <a:endParaRPr lang="pt-BR" sz="5500" b="1" dirty="0"/>
          </a:p>
        </p:txBody>
      </p:sp>
      <p:sp>
        <p:nvSpPr>
          <p:cNvPr id="3" name="Subtitle 2"/>
          <p:cNvSpPr>
            <a:spLocks noGrp="1"/>
          </p:cNvSpPr>
          <p:nvPr>
            <p:ph type="subTitle" idx="1"/>
          </p:nvPr>
        </p:nvSpPr>
        <p:spPr>
          <a:xfrm>
            <a:off x="541644" y="4814308"/>
            <a:ext cx="5349252" cy="1312657"/>
          </a:xfrm>
        </p:spPr>
        <p:txBody>
          <a:bodyPr anchor="t">
            <a:normAutofit/>
          </a:bodyPr>
          <a:lstStyle/>
          <a:p>
            <a:pPr algn="l"/>
            <a:r>
              <a:rPr lang="pt-BR" dirty="0"/>
              <a:t>Visão Geral</a:t>
            </a:r>
          </a:p>
          <a:p>
            <a:pPr algn="l"/>
            <a:r>
              <a:rPr lang="pt-BR" dirty="0"/>
              <a:t>Data: 04/02/2024</a:t>
            </a:r>
          </a:p>
          <a:p>
            <a:pPr algn="l"/>
            <a:r>
              <a:rPr lang="pt-BR" dirty="0"/>
              <a:t>Autor: Radamés Pereira</a:t>
            </a:r>
          </a:p>
        </p:txBody>
      </p:sp>
      <p:sp>
        <p:nvSpPr>
          <p:cNvPr id="4" name="Espaço Reservado para Rodapé 3">
            <a:extLst>
              <a:ext uri="{FF2B5EF4-FFF2-40B4-BE49-F238E27FC236}">
                <a16:creationId xmlns:a16="http://schemas.microsoft.com/office/drawing/2014/main" id="{03EC6A56-1B20-3431-CDCD-FA9A128885C6}"/>
              </a:ext>
            </a:extLst>
          </p:cNvPr>
          <p:cNvSpPr>
            <a:spLocks noGrp="1"/>
          </p:cNvSpPr>
          <p:nvPr>
            <p:ph type="ftr" sz="quarter" idx="11"/>
          </p:nvPr>
        </p:nvSpPr>
        <p:spPr/>
        <p:txBody>
          <a:bodyPr/>
          <a:lstStyle/>
          <a:p>
            <a:r>
              <a:rPr lang="pt-BR"/>
              <a:t>ALVF – Associação Hospitalar Lenoir Vargas Ferreira</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
          <p:cNvPicPr preferRelativeResize="0"/>
          <p:nvPr/>
        </p:nvPicPr>
        <p:blipFill rotWithShape="1">
          <a:blip r:embed="rId3">
            <a:alphaModFix/>
          </a:blip>
          <a:srcRect/>
          <a:stretch/>
        </p:blipFill>
        <p:spPr>
          <a:xfrm>
            <a:off x="0" y="520861"/>
            <a:ext cx="9144000" cy="6227180"/>
          </a:xfrm>
          <a:prstGeom prst="rect">
            <a:avLst/>
          </a:prstGeom>
          <a:noFill/>
          <a:ln>
            <a:noFill/>
          </a:ln>
        </p:spPr>
      </p:pic>
      <p:sp>
        <p:nvSpPr>
          <p:cNvPr id="2" name="Espaço Reservado para Rodapé 1">
            <a:extLst>
              <a:ext uri="{FF2B5EF4-FFF2-40B4-BE49-F238E27FC236}">
                <a16:creationId xmlns:a16="http://schemas.microsoft.com/office/drawing/2014/main" id="{81047B35-DC66-065E-AF76-15ABFA8B78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770722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6" name="Rectangle 24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oogle Shape;241;p4"/>
          <p:cNvPicPr preferRelativeResize="0"/>
          <p:nvPr/>
        </p:nvPicPr>
        <p:blipFill rotWithShape="1">
          <a:blip r:embed="rId3"/>
          <a:stretch/>
        </p:blipFill>
        <p:spPr>
          <a:xfrm>
            <a:off x="482600" y="1108266"/>
            <a:ext cx="8178799" cy="4641468"/>
          </a:xfrm>
          <a:prstGeom prst="rect">
            <a:avLst/>
          </a:prstGeom>
          <a:noFill/>
        </p:spPr>
      </p:pic>
      <p:sp>
        <p:nvSpPr>
          <p:cNvPr id="2" name="Espaço Reservado para Rodapé 1">
            <a:extLst>
              <a:ext uri="{FF2B5EF4-FFF2-40B4-BE49-F238E27FC236}">
                <a16:creationId xmlns:a16="http://schemas.microsoft.com/office/drawing/2014/main" id="{56C89D37-B34D-0240-1D1C-43C730C7C25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nSpc>
                <a:spcPct val="90000"/>
              </a:lnSpc>
              <a:spcAft>
                <a:spcPts val="600"/>
              </a:spcAft>
            </a:pPr>
            <a:r>
              <a:rPr lang="en-US" sz="1000" kern="1200">
                <a:solidFill>
                  <a:srgbClr val="FFFFFF"/>
                </a:solidFill>
                <a:latin typeface="+mn-lt"/>
                <a:ea typeface="+mn-ea"/>
                <a:cs typeface="+mn-cs"/>
              </a:rPr>
              <a:t>ALVF – Associação Hospitalar Lenoir Vargas Ferreira</a:t>
            </a:r>
          </a:p>
        </p:txBody>
      </p:sp>
    </p:spTree>
    <p:extLst>
      <p:ext uri="{BB962C8B-B14F-4D97-AF65-F5344CB8AC3E}">
        <p14:creationId xmlns:p14="http://schemas.microsoft.com/office/powerpoint/2010/main" val="2482881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62DB4-8764-C23C-4FF8-D7B3786892B8}"/>
              </a:ext>
            </a:extLst>
          </p:cNvPr>
          <p:cNvSpPr>
            <a:spLocks noGrp="1"/>
          </p:cNvSpPr>
          <p:nvPr>
            <p:ph type="title"/>
          </p:nvPr>
        </p:nvSpPr>
        <p:spPr>
          <a:xfrm>
            <a:off x="18473" y="177478"/>
            <a:ext cx="9107054" cy="748496"/>
          </a:xfrm>
        </p:spPr>
        <p:txBody>
          <a:bodyPr>
            <a:normAutofit fontScale="90000"/>
          </a:bodyPr>
          <a:lstStyle/>
          <a:p>
            <a:pPr algn="ctr"/>
            <a:r>
              <a:rPr lang="pt-BR" b="1" dirty="0"/>
              <a:t>Percepções Críticas – </a:t>
            </a:r>
            <a:r>
              <a:rPr lang="pt-BR" b="1" i="0" dirty="0">
                <a:solidFill>
                  <a:srgbClr val="001D35"/>
                </a:solidFill>
                <a:effectLst/>
                <a:latin typeface="Google Sans"/>
              </a:rPr>
              <a:t>SWOT </a:t>
            </a:r>
            <a:r>
              <a:rPr lang="pt-BR" b="1" dirty="0"/>
              <a:t> sobre o Sistema Atual</a:t>
            </a:r>
          </a:p>
        </p:txBody>
      </p:sp>
      <p:sp>
        <p:nvSpPr>
          <p:cNvPr id="3" name="Espaço Reservado para Conteúdo 2">
            <a:extLst>
              <a:ext uri="{FF2B5EF4-FFF2-40B4-BE49-F238E27FC236}">
                <a16:creationId xmlns:a16="http://schemas.microsoft.com/office/drawing/2014/main" id="{566FD70C-5C37-CF10-132B-3F94CF67C168}"/>
              </a:ext>
            </a:extLst>
          </p:cNvPr>
          <p:cNvSpPr>
            <a:spLocks noGrp="1"/>
          </p:cNvSpPr>
          <p:nvPr>
            <p:ph idx="1"/>
          </p:nvPr>
        </p:nvSpPr>
        <p:spPr>
          <a:xfrm>
            <a:off x="36947" y="1053296"/>
            <a:ext cx="9070108" cy="5499904"/>
          </a:xfrm>
          <a:solidFill>
            <a:schemeClr val="bg1"/>
          </a:solidFill>
        </p:spPr>
        <p:txBody>
          <a:bodyPr>
            <a:normAutofit fontScale="25000" lnSpcReduction="20000"/>
          </a:bodyPr>
          <a:lstStyle/>
          <a:p>
            <a:pPr marL="358775" indent="-358775" fontAlgn="b">
              <a:lnSpc>
                <a:spcPct val="120000"/>
              </a:lnSpc>
              <a:spcBef>
                <a:spcPts val="600"/>
              </a:spcBef>
              <a:buFont typeface="+mj-lt"/>
              <a:buAutoNum type="arabicParenR"/>
            </a:pPr>
            <a:r>
              <a:rPr lang="pt-BR" sz="6400" dirty="0">
                <a:solidFill>
                  <a:srgbClr val="000000"/>
                </a:solidFill>
                <a:latin typeface="Arial" panose="020B0604020202020204" pitchFamily="34" charset="0"/>
              </a:rPr>
              <a:t>Alguns processos/áreas não foram implementadas de forma integral;</a:t>
            </a:r>
          </a:p>
          <a:p>
            <a:pPr marL="358775" indent="-358775" fontAlgn="b">
              <a:lnSpc>
                <a:spcPct val="120000"/>
              </a:lnSpc>
              <a:spcBef>
                <a:spcPts val="600"/>
              </a:spcBef>
              <a:buFont typeface="+mj-lt"/>
              <a:buAutoNum type="arabicParenR"/>
            </a:pPr>
            <a:r>
              <a:rPr lang="pt-BR" sz="6400" dirty="0">
                <a:solidFill>
                  <a:srgbClr val="000000"/>
                </a:solidFill>
                <a:latin typeface="Arial" panose="020B0604020202020204" pitchFamily="34" charset="0"/>
              </a:rPr>
              <a:t>Lento, algumas funções deveriam estar interligadas;</a:t>
            </a:r>
          </a:p>
          <a:p>
            <a:pPr marL="358775" indent="-358775"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integra todos os módulos (faturamento, patrimônio). Não possui data de fechamento (manutenção/patrimônio);</a:t>
            </a:r>
          </a:p>
          <a:p>
            <a:pPr marL="358775" indent="-358775"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atende todas as declarações acessórias;</a:t>
            </a:r>
          </a:p>
          <a:p>
            <a:pPr marL="358775" indent="-358775" fontAlgn="b">
              <a:lnSpc>
                <a:spcPct val="120000"/>
              </a:lnSpc>
              <a:spcBef>
                <a:spcPts val="600"/>
              </a:spcBef>
              <a:buFont typeface="+mj-lt"/>
              <a:buAutoNum type="arabicParenR"/>
            </a:pPr>
            <a:r>
              <a:rPr lang="pt-BR" sz="6400" dirty="0">
                <a:solidFill>
                  <a:srgbClr val="000000"/>
                </a:solidFill>
                <a:latin typeface="Arial" panose="020B0604020202020204" pitchFamily="34" charset="0"/>
              </a:rPr>
              <a:t>Não possui sistema de custos integrado com contabilidade e demais módulos. Não possui um módulo de integração de dados estatísticos. Relatórios não passam confiabilidade;</a:t>
            </a:r>
          </a:p>
          <a:p>
            <a:pPr marL="358775" indent="-358775" fontAlgn="b">
              <a:lnSpc>
                <a:spcPct val="120000"/>
              </a:lnSpc>
              <a:spcBef>
                <a:spcPts val="600"/>
              </a:spcBef>
              <a:buFont typeface="+mj-lt"/>
              <a:buAutoNum type="arabicParenR"/>
            </a:pPr>
            <a:r>
              <a:rPr lang="pt-BR" sz="6400" dirty="0">
                <a:solidFill>
                  <a:srgbClr val="000000"/>
                </a:solidFill>
                <a:latin typeface="Arial" panose="020B0604020202020204" pitchFamily="34" charset="0"/>
              </a:rPr>
              <a:t>Problemas com devolução, sistema muito engessado sem dar oportunidades em melhorias, muitos módulos que não são interligados. Gera problemas no </a:t>
            </a:r>
            <a:r>
              <a:rPr lang="pt-BR" sz="6400" dirty="0" err="1">
                <a:solidFill>
                  <a:srgbClr val="000000"/>
                </a:solidFill>
                <a:latin typeface="Arial" panose="020B0604020202020204" pitchFamily="34" charset="0"/>
              </a:rPr>
              <a:t>reaprazamento</a:t>
            </a:r>
            <a:r>
              <a:rPr lang="pt-BR" sz="6400" dirty="0">
                <a:solidFill>
                  <a:srgbClr val="000000"/>
                </a:solidFill>
                <a:latin typeface="Arial" panose="020B0604020202020204" pitchFamily="34" charset="0"/>
              </a:rPr>
              <a:t>, difícil acesso na procura de medicamentos e materiais. Problema em avisar quando a prescrição foi dada saída em outro setor. Grava prescrições sem ter o item no ponto de estoque, excluindo o item automaticamente. Da a mensagem que não foi possível gravar e grava mesmo assim;</a:t>
            </a:r>
          </a:p>
          <a:p>
            <a:pPr marL="358775" indent="-358775" fontAlgn="b">
              <a:lnSpc>
                <a:spcPct val="120000"/>
              </a:lnSpc>
              <a:spcBef>
                <a:spcPts val="600"/>
              </a:spcBef>
              <a:buFont typeface="+mj-lt"/>
              <a:buAutoNum type="arabicParenR"/>
            </a:pPr>
            <a:r>
              <a:rPr lang="pt-BR" sz="6400" dirty="0">
                <a:solidFill>
                  <a:srgbClr val="000000"/>
                </a:solidFill>
                <a:latin typeface="Arial" panose="020B0604020202020204" pitchFamily="34" charset="0"/>
              </a:rPr>
              <a:t>Atualizações e acompanhamento da empresa fornecedora junto aos processos do HRO. Dificuldades para entender e como se obter dados de gestão e apresentação destes dados;</a:t>
            </a:r>
          </a:p>
          <a:p>
            <a:pPr marL="358775" marR="0" indent="-358775" fontAlgn="b">
              <a:lnSpc>
                <a:spcPct val="120000"/>
              </a:lnSpc>
              <a:spcBef>
                <a:spcPts val="600"/>
              </a:spcBef>
              <a:buFont typeface="+mj-lt"/>
              <a:buAutoNum type="arabicParenR"/>
            </a:pPr>
            <a:r>
              <a:rPr lang="pt-BR" sz="6400" b="0" i="0" u="none" strike="noStrike" dirty="0">
                <a:solidFill>
                  <a:srgbClr val="000000"/>
                </a:solidFill>
                <a:effectLst/>
                <a:latin typeface="Arial" panose="020B0604020202020204" pitchFamily="34" charset="0"/>
              </a:rPr>
              <a:t>Em atualizações retorna erros ou inconsistências que já haviam sido resolvidas, informações de um módulo </a:t>
            </a:r>
            <a:r>
              <a:rPr lang="pt-BR" sz="6400" dirty="0">
                <a:solidFill>
                  <a:srgbClr val="000000"/>
                </a:solidFill>
                <a:latin typeface="Arial" panose="020B0604020202020204" pitchFamily="34" charset="0"/>
              </a:rPr>
              <a:t>não entra automático em outro (PR-CG), diversos erros de sistema q influenciam nos processos (ex. devoluções de </a:t>
            </a:r>
            <a:r>
              <a:rPr lang="pt-BR" sz="6400" dirty="0" err="1">
                <a:solidFill>
                  <a:srgbClr val="000000"/>
                </a:solidFill>
                <a:latin typeface="Arial" panose="020B0604020202020204" pitchFamily="34" charset="0"/>
              </a:rPr>
              <a:t>pctes</a:t>
            </a:r>
            <a:r>
              <a:rPr lang="pt-BR" sz="6400" dirty="0">
                <a:solidFill>
                  <a:srgbClr val="000000"/>
                </a:solidFill>
                <a:latin typeface="Arial" panose="020B0604020202020204" pitchFamily="34" charset="0"/>
              </a:rPr>
              <a:t> q não utilizaram, eletrólitos de planos de soros que saem em horários diferentes, dentre outros);</a:t>
            </a:r>
            <a:endParaRPr lang="pt-BR" dirty="0"/>
          </a:p>
        </p:txBody>
      </p:sp>
      <p:sp>
        <p:nvSpPr>
          <p:cNvPr id="4" name="Espaço Reservado para Rodapé 3">
            <a:extLst>
              <a:ext uri="{FF2B5EF4-FFF2-40B4-BE49-F238E27FC236}">
                <a16:creationId xmlns:a16="http://schemas.microsoft.com/office/drawing/2014/main" id="{5046E868-E9A2-DDEE-6001-8252A51C283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69565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FFFB-8E87-0AE6-0AA7-F92556D60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FD19DA-2DF9-BE5A-BFD2-40384FED82E5}"/>
              </a:ext>
            </a:extLst>
          </p:cNvPr>
          <p:cNvSpPr>
            <a:spLocks noGrp="1"/>
          </p:cNvSpPr>
          <p:nvPr>
            <p:ph type="title"/>
          </p:nvPr>
        </p:nvSpPr>
        <p:spPr>
          <a:xfrm>
            <a:off x="435429" y="240145"/>
            <a:ext cx="7886700" cy="493855"/>
          </a:xfrm>
        </p:spPr>
        <p:txBody>
          <a:bodyPr>
            <a:normAutofit fontScale="90000"/>
          </a:bodyPr>
          <a:lstStyle/>
          <a:p>
            <a:pPr algn="ctr"/>
            <a:r>
              <a:rPr lang="pt-BR" b="1" dirty="0"/>
              <a:t>Percepções Críticas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CC00E6BA-9AE7-38F6-3962-88A6DAB48B26}"/>
              </a:ext>
            </a:extLst>
          </p:cNvPr>
          <p:cNvSpPr>
            <a:spLocks noGrp="1"/>
          </p:cNvSpPr>
          <p:nvPr>
            <p:ph idx="1"/>
          </p:nvPr>
        </p:nvSpPr>
        <p:spPr>
          <a:xfrm>
            <a:off x="0" y="960699"/>
            <a:ext cx="9143999" cy="5592501"/>
          </a:xfrm>
          <a:solidFill>
            <a:schemeClr val="bg1"/>
          </a:solidFill>
        </p:spPr>
        <p:txBody>
          <a:bodyPr>
            <a:normAutofit fontScale="25000" lnSpcReduction="20000"/>
          </a:bodyPr>
          <a:lstStyle/>
          <a:p>
            <a:pPr marL="358775" marR="0" indent="-358775" fontAlgn="b">
              <a:lnSpc>
                <a:spcPct val="120000"/>
              </a:lnSpc>
              <a:spcBef>
                <a:spcPts val="600"/>
              </a:spcBef>
              <a:buFont typeface="+mj-lt"/>
              <a:buAutoNum type="arabicParenR" startAt="9"/>
            </a:pPr>
            <a:endParaRPr lang="pt-BR" sz="6600" dirty="0">
              <a:solidFill>
                <a:srgbClr val="000000"/>
              </a:solidFill>
              <a:latin typeface="Arial" panose="020B0604020202020204" pitchFamily="34" charset="0"/>
            </a:endParaRPr>
          </a:p>
          <a:p>
            <a:pPr marL="358775" indent="-358775"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Fragilidade nos logins de acessos. Situações q trazem insegurança ao processo;</a:t>
            </a:r>
          </a:p>
          <a:p>
            <a:pPr marL="358775" marR="0" indent="-358775"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Exames lançados são de difícil visualização, alguns sem valores anteriores, atualização do status;</a:t>
            </a:r>
          </a:p>
          <a:p>
            <a:pPr marL="358775" marR="0" indent="-358775"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Os módulos serem distintos, precisando logar cada um separadamente;</a:t>
            </a:r>
          </a:p>
          <a:p>
            <a:pPr marL="358775" indent="-358775"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Relatórios personalizados por vezes não tem opção de selecionar exatamente o tipo de informação que precisamos gerar;</a:t>
            </a:r>
          </a:p>
          <a:p>
            <a:pPr marL="358775" indent="-358775"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Dificuldade de relatório. Dificuldade de gerar indicadores. Ligação com outros processos. Bloqueio de algo que não é autorizado;</a:t>
            </a:r>
          </a:p>
          <a:p>
            <a:pPr marL="358775" indent="-358775"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Imagem do sistema desgastada durante os anos, falta de interesse em ajudar a melhorar o sistema, falta de acompanhamento da Empresa Fornecedora do Software, Equipe interna STI sem apoio/investimento;</a:t>
            </a:r>
          </a:p>
          <a:p>
            <a:pPr marL="358775" indent="-358775"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Falta de confiabilidade nas informações;</a:t>
            </a:r>
          </a:p>
          <a:p>
            <a:pPr marL="358775" indent="-358775"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Erro de estoque, </a:t>
            </a:r>
            <a:r>
              <a:rPr lang="pt-BR" sz="6600" dirty="0" err="1">
                <a:solidFill>
                  <a:srgbClr val="000000"/>
                </a:solidFill>
                <a:latin typeface="Arial" panose="020B0604020202020204" pitchFamily="34" charset="0"/>
              </a:rPr>
              <a:t>saida</a:t>
            </a:r>
            <a:r>
              <a:rPr lang="pt-BR" sz="6600" dirty="0">
                <a:solidFill>
                  <a:srgbClr val="000000"/>
                </a:solidFill>
                <a:latin typeface="Arial" panose="020B0604020202020204" pitchFamily="34" charset="0"/>
              </a:rPr>
              <a:t> duplicada, devolução duplicada, mensagens sem ponto de estoque e que foi gravada, mensagem que não é </a:t>
            </a:r>
            <a:r>
              <a:rPr lang="pt-BR" sz="6600" dirty="0" err="1">
                <a:solidFill>
                  <a:srgbClr val="000000"/>
                </a:solidFill>
                <a:latin typeface="Arial" panose="020B0604020202020204" pitchFamily="34" charset="0"/>
              </a:rPr>
              <a:t>possivel</a:t>
            </a:r>
            <a:r>
              <a:rPr lang="pt-BR" sz="6600" dirty="0">
                <a:solidFill>
                  <a:srgbClr val="000000"/>
                </a:solidFill>
                <a:latin typeface="Arial" panose="020B0604020202020204" pitchFamily="34" charset="0"/>
              </a:rPr>
              <a:t> gravar prescrição e grava;</a:t>
            </a:r>
          </a:p>
          <a:p>
            <a:pPr marL="358775" indent="-358775" fontAlgn="b">
              <a:lnSpc>
                <a:spcPct val="120000"/>
              </a:lnSpc>
              <a:spcBef>
                <a:spcPts val="600"/>
              </a:spcBef>
              <a:buFont typeface="+mj-lt"/>
              <a:buAutoNum type="arabicParenR" startAt="9"/>
            </a:pPr>
            <a:r>
              <a:rPr lang="pt-BR" sz="6600" dirty="0">
                <a:solidFill>
                  <a:srgbClr val="000000"/>
                </a:solidFill>
                <a:latin typeface="Arial" panose="020B0604020202020204" pitchFamily="34" charset="0"/>
              </a:rPr>
              <a:t>Custos além dos benefícios para a customização do sistema. Implantação de um sistema padronizado.</a:t>
            </a:r>
          </a:p>
        </p:txBody>
      </p:sp>
      <p:sp>
        <p:nvSpPr>
          <p:cNvPr id="4" name="Espaço Reservado para Rodapé 3">
            <a:extLst>
              <a:ext uri="{FF2B5EF4-FFF2-40B4-BE49-F238E27FC236}">
                <a16:creationId xmlns:a16="http://schemas.microsoft.com/office/drawing/2014/main" id="{B69917A0-3934-B9FA-9679-9884CD607F7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1089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A7CC-C4F6-6D58-5758-817B8FF375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EF2B61-CF2F-08BA-5468-C420E3068E5C}"/>
              </a:ext>
            </a:extLst>
          </p:cNvPr>
          <p:cNvSpPr>
            <a:spLocks noGrp="1"/>
          </p:cNvSpPr>
          <p:nvPr>
            <p:ph type="title"/>
          </p:nvPr>
        </p:nvSpPr>
        <p:spPr>
          <a:xfrm>
            <a:off x="36946" y="88036"/>
            <a:ext cx="7886700" cy="493855"/>
          </a:xfrm>
        </p:spPr>
        <p:txBody>
          <a:bodyPr>
            <a:normAutofit fontScale="90000"/>
          </a:bodyPr>
          <a:lstStyle/>
          <a:p>
            <a:pPr algn="ctr"/>
            <a:r>
              <a:rPr lang="pt-BR" b="1" dirty="0"/>
              <a:t>Percepções Positivas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93131E01-8456-4823-44BE-3896FE0AF46C}"/>
              </a:ext>
            </a:extLst>
          </p:cNvPr>
          <p:cNvSpPr>
            <a:spLocks noGrp="1"/>
          </p:cNvSpPr>
          <p:nvPr>
            <p:ph idx="1"/>
          </p:nvPr>
        </p:nvSpPr>
        <p:spPr>
          <a:xfrm>
            <a:off x="36946" y="487073"/>
            <a:ext cx="9070107" cy="6066127"/>
          </a:xfrm>
          <a:solidFill>
            <a:schemeClr val="bg1"/>
          </a:solidFill>
        </p:spPr>
        <p:txBody>
          <a:bodyPr>
            <a:normAutofit fontScale="32500" lnSpcReduction="20000"/>
          </a:bodyPr>
          <a:lstStyle/>
          <a:p>
            <a:pPr marL="358775" indent="-358775" fontAlgn="b">
              <a:lnSpc>
                <a:spcPct val="120000"/>
              </a:lnSpc>
              <a:spcBef>
                <a:spcPts val="600"/>
              </a:spcBef>
              <a:buFont typeface="+mj-lt"/>
              <a:buAutoNum type="arabicParenR" startAt="9"/>
            </a:pPr>
            <a:endParaRPr lang="pt-BR" sz="6800" dirty="0">
              <a:solidFill>
                <a:srgbClr val="000000"/>
              </a:solidFill>
              <a:latin typeface="Arial" panose="020B0604020202020204" pitchFamily="34" charset="0"/>
            </a:endParaRPr>
          </a:p>
          <a:p>
            <a:pPr marL="358775" indent="-358775" fontAlgn="b">
              <a:lnSpc>
                <a:spcPct val="120000"/>
              </a:lnSpc>
              <a:spcBef>
                <a:spcPts val="600"/>
              </a:spcBef>
              <a:buFont typeface="+mj-lt"/>
              <a:buAutoNum type="arabicParenR"/>
            </a:pPr>
            <a:r>
              <a:rPr lang="pt-BR" sz="6800" dirty="0">
                <a:solidFill>
                  <a:srgbClr val="000000"/>
                </a:solidFill>
                <a:latin typeface="Arial" panose="020B0604020202020204" pitchFamily="34" charset="0"/>
              </a:rPr>
              <a:t>Funciona em Sistema Operacional Linux, Banco de Dados Freeware, Ambiente Web, Desenvolvido se adequando as necessidades da Instituição;</a:t>
            </a:r>
          </a:p>
          <a:p>
            <a:pPr marL="358775" indent="-358775" fontAlgn="b">
              <a:lnSpc>
                <a:spcPct val="120000"/>
              </a:lnSpc>
              <a:spcBef>
                <a:spcPts val="600"/>
              </a:spcBef>
              <a:buFont typeface="+mj-lt"/>
              <a:buAutoNum type="arabicParenR"/>
            </a:pPr>
            <a:r>
              <a:rPr lang="pt-BR" sz="6800" dirty="0">
                <a:solidFill>
                  <a:srgbClr val="000000"/>
                </a:solidFill>
                <a:latin typeface="Arial" panose="020B0604020202020204" pitchFamily="34" charset="0"/>
              </a:rPr>
              <a:t>Prático de fácil entendimento e acesso;</a:t>
            </a:r>
          </a:p>
          <a:p>
            <a:pPr marL="358775" indent="-358775" fontAlgn="b">
              <a:lnSpc>
                <a:spcPct val="120000"/>
              </a:lnSpc>
              <a:spcBef>
                <a:spcPts val="600"/>
              </a:spcBef>
              <a:buFont typeface="+mj-lt"/>
              <a:buAutoNum type="arabicParenR"/>
            </a:pPr>
            <a:r>
              <a:rPr lang="pt-BR" sz="6800" dirty="0">
                <a:solidFill>
                  <a:srgbClr val="000000"/>
                </a:solidFill>
                <a:latin typeface="Arial" panose="020B0604020202020204" pitchFamily="34" charset="0"/>
              </a:rPr>
              <a:t>Aceitação de importação via arquivo (layout padrão) para lançamentos contábeis;</a:t>
            </a:r>
          </a:p>
          <a:p>
            <a:pPr marL="358775" indent="-358775"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 entendimento no manuseio;</a:t>
            </a:r>
          </a:p>
          <a:p>
            <a:pPr marL="358775" indent="-358775"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compatível com a infraestrutura de rede de dados do HRO;</a:t>
            </a:r>
          </a:p>
          <a:p>
            <a:pPr marL="358775" indent="-358775" fontAlgn="b">
              <a:lnSpc>
                <a:spcPct val="120000"/>
              </a:lnSpc>
              <a:spcBef>
                <a:spcPts val="600"/>
              </a:spcBef>
              <a:buFont typeface="+mj-lt"/>
              <a:buAutoNum type="arabicParenR"/>
            </a:pPr>
            <a:r>
              <a:rPr lang="pt-BR" sz="6800" dirty="0">
                <a:solidFill>
                  <a:srgbClr val="000000"/>
                </a:solidFill>
                <a:latin typeface="Arial" panose="020B0604020202020204" pitchFamily="34" charset="0"/>
              </a:rPr>
              <a:t>Relatórios podem ser personalizados;</a:t>
            </a:r>
          </a:p>
          <a:p>
            <a:pPr marL="358775" indent="-358775"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didático;</a:t>
            </a:r>
          </a:p>
          <a:p>
            <a:pPr marL="358775" indent="-358775" fontAlgn="b">
              <a:lnSpc>
                <a:spcPct val="120000"/>
              </a:lnSpc>
              <a:spcBef>
                <a:spcPts val="600"/>
              </a:spcBef>
              <a:buFont typeface="+mj-lt"/>
              <a:buAutoNum type="arabicParenR"/>
            </a:pPr>
            <a:r>
              <a:rPr lang="pt-BR" sz="6800" dirty="0">
                <a:solidFill>
                  <a:srgbClr val="000000"/>
                </a:solidFill>
                <a:latin typeface="Arial" panose="020B0604020202020204" pitchFamily="34" charset="0"/>
              </a:rPr>
              <a:t>Sistema de fácil entendimento;</a:t>
            </a:r>
          </a:p>
          <a:p>
            <a:pPr marL="358775" indent="-358775" fontAlgn="b">
              <a:lnSpc>
                <a:spcPct val="120000"/>
              </a:lnSpc>
              <a:spcBef>
                <a:spcPts val="600"/>
              </a:spcBef>
              <a:buFont typeface="+mj-lt"/>
              <a:buAutoNum type="arabicParenR"/>
            </a:pPr>
            <a:r>
              <a:rPr lang="pt-BR" sz="6800" dirty="0">
                <a:solidFill>
                  <a:srgbClr val="000000"/>
                </a:solidFill>
                <a:latin typeface="Arial" panose="020B0604020202020204" pitchFamily="34" charset="0"/>
              </a:rPr>
              <a:t>Facilidade na busca de prontuários, layout de fácil aprendizado e intuitivo;</a:t>
            </a:r>
          </a:p>
          <a:p>
            <a:pPr marL="358775" indent="-358775" fontAlgn="b">
              <a:lnSpc>
                <a:spcPct val="120000"/>
              </a:lnSpc>
              <a:spcBef>
                <a:spcPts val="600"/>
              </a:spcBef>
              <a:buFont typeface="+mj-lt"/>
              <a:buAutoNum type="arabicParenR"/>
            </a:pPr>
            <a:r>
              <a:rPr lang="pt-BR" sz="6800" dirty="0">
                <a:solidFill>
                  <a:srgbClr val="000000"/>
                </a:solidFill>
                <a:latin typeface="Arial" panose="020B0604020202020204" pitchFamily="34" charset="0"/>
              </a:rPr>
              <a:t>Atende as necessidades administrativas;</a:t>
            </a:r>
            <a:endParaRPr lang="pt-BR" dirty="0"/>
          </a:p>
        </p:txBody>
      </p:sp>
      <p:sp>
        <p:nvSpPr>
          <p:cNvPr id="4" name="Espaço Reservado para Rodapé 3">
            <a:extLst>
              <a:ext uri="{FF2B5EF4-FFF2-40B4-BE49-F238E27FC236}">
                <a16:creationId xmlns:a16="http://schemas.microsoft.com/office/drawing/2014/main" id="{339A6AB8-A55F-0377-A3E7-CC3F0D5A3D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22400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19DB-D328-306A-A563-D21CC3AE6E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33AB2-4A48-6B2B-B150-993EA5756A14}"/>
              </a:ext>
            </a:extLst>
          </p:cNvPr>
          <p:cNvSpPr>
            <a:spLocks noGrp="1"/>
          </p:cNvSpPr>
          <p:nvPr>
            <p:ph type="title"/>
          </p:nvPr>
        </p:nvSpPr>
        <p:spPr>
          <a:xfrm>
            <a:off x="349463" y="334963"/>
            <a:ext cx="7886700" cy="493855"/>
          </a:xfrm>
        </p:spPr>
        <p:txBody>
          <a:bodyPr>
            <a:normAutofit fontScale="90000"/>
          </a:bodyPr>
          <a:lstStyle/>
          <a:p>
            <a:pPr algn="ctr"/>
            <a:r>
              <a:rPr lang="pt-BR" b="1" dirty="0"/>
              <a:t>Percepções Positivas – </a:t>
            </a:r>
            <a:r>
              <a:rPr lang="pt-BR" b="1" i="0" dirty="0">
                <a:solidFill>
                  <a:srgbClr val="001D35"/>
                </a:solidFill>
                <a:effectLst/>
                <a:latin typeface="Google Sans"/>
              </a:rPr>
              <a:t>SWOT </a:t>
            </a:r>
            <a:endParaRPr lang="pt-BR" b="1" dirty="0"/>
          </a:p>
        </p:txBody>
      </p:sp>
      <p:sp>
        <p:nvSpPr>
          <p:cNvPr id="3" name="Espaço Reservado para Conteúdo 2">
            <a:extLst>
              <a:ext uri="{FF2B5EF4-FFF2-40B4-BE49-F238E27FC236}">
                <a16:creationId xmlns:a16="http://schemas.microsoft.com/office/drawing/2014/main" id="{55B8245E-8BB5-EC0B-F865-1A6A97235B75}"/>
              </a:ext>
            </a:extLst>
          </p:cNvPr>
          <p:cNvSpPr>
            <a:spLocks noGrp="1"/>
          </p:cNvSpPr>
          <p:nvPr>
            <p:ph idx="1"/>
          </p:nvPr>
        </p:nvSpPr>
        <p:spPr>
          <a:xfrm>
            <a:off x="0" y="1088957"/>
            <a:ext cx="9144000" cy="5149797"/>
          </a:xfrm>
          <a:solidFill>
            <a:schemeClr val="bg1"/>
          </a:solidFill>
        </p:spPr>
        <p:txBody>
          <a:bodyPr>
            <a:normAutofit/>
          </a:bodyPr>
          <a:lstStyle/>
          <a:p>
            <a:pPr marL="358775" marR="0" indent="-358775"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Maior investimento. Integrar a área de qualidade/processos para oportunizar uma continuidade efetiva do ambiente operacional;</a:t>
            </a:r>
          </a:p>
          <a:p>
            <a:pPr marL="358775" marR="0" indent="-358775"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Possibilidade de extrair relatórios em CSV onde não haja deslocamento de colunas nas páginas seguintes da primeira ou na última;</a:t>
            </a:r>
            <a:br>
              <a:rPr lang="pt-BR" sz="1700" dirty="0">
                <a:solidFill>
                  <a:srgbClr val="000000"/>
                </a:solidFill>
                <a:latin typeface="Arial" panose="020B0604020202020204" pitchFamily="34" charset="0"/>
              </a:rPr>
            </a:br>
            <a:r>
              <a:rPr lang="pt-BR" sz="1700" dirty="0">
                <a:solidFill>
                  <a:srgbClr val="000000"/>
                </a:solidFill>
                <a:latin typeface="Arial" panose="020B0604020202020204" pitchFamily="34" charset="0"/>
              </a:rPr>
              <a:t>- Possibilidade de importar cadastro de contas contábeis no plano de contas já cadastrados, via layout;</a:t>
            </a:r>
          </a:p>
          <a:p>
            <a:pPr marL="358775" marR="0" indent="-358775"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Nada;</a:t>
            </a:r>
          </a:p>
          <a:p>
            <a:pPr marL="358775" marR="0" indent="-358775"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 </a:t>
            </a:r>
            <a:r>
              <a:rPr lang="pt-BR" sz="1700" dirty="0" err="1">
                <a:solidFill>
                  <a:srgbClr val="000000"/>
                </a:solidFill>
                <a:latin typeface="Arial" panose="020B0604020202020204" pitchFamily="34" charset="0"/>
              </a:rPr>
              <a:t>emrpesa</a:t>
            </a:r>
            <a:r>
              <a:rPr lang="pt-BR" sz="1700" dirty="0">
                <a:solidFill>
                  <a:srgbClr val="000000"/>
                </a:solidFill>
                <a:latin typeface="Arial" panose="020B0604020202020204" pitchFamily="34" charset="0"/>
              </a:rPr>
              <a:t> é da região. Pode incluir pessoal operacional dentro do HRO para acompanhamento e customização;</a:t>
            </a:r>
          </a:p>
          <a:p>
            <a:pPr marL="358775" marR="0" indent="-358775"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 com ressalvas, </a:t>
            </a:r>
            <a:r>
              <a:rPr lang="pt-BR" sz="1700" dirty="0" err="1">
                <a:solidFill>
                  <a:srgbClr val="000000"/>
                </a:solidFill>
                <a:latin typeface="Arial" panose="020B0604020202020204" pitchFamily="34" charset="0"/>
              </a:rPr>
              <a:t>planexo</a:t>
            </a:r>
            <a:r>
              <a:rPr lang="pt-BR" sz="1700" dirty="0">
                <a:solidFill>
                  <a:srgbClr val="000000"/>
                </a:solidFill>
                <a:latin typeface="Arial" panose="020B0604020202020204" pitchFamily="34" charset="0"/>
              </a:rPr>
              <a:t>, </a:t>
            </a:r>
            <a:r>
              <a:rPr lang="pt-BR" sz="1700" dirty="0" err="1">
                <a:solidFill>
                  <a:srgbClr val="000000"/>
                </a:solidFill>
                <a:latin typeface="Arial" panose="020B0604020202020204" pitchFamily="34" charset="0"/>
              </a:rPr>
              <a:t>opuspac</a:t>
            </a:r>
            <a:r>
              <a:rPr lang="pt-BR" sz="1700" dirty="0">
                <a:solidFill>
                  <a:srgbClr val="000000"/>
                </a:solidFill>
                <a:latin typeface="Arial" panose="020B0604020202020204" pitchFamily="34" charset="0"/>
              </a:rPr>
              <a:t> e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em uso na farmácia, no último, os exames não integram;</a:t>
            </a:r>
          </a:p>
          <a:p>
            <a:pPr marL="358775" marR="0" indent="-358775"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 integração dos exames na </a:t>
            </a:r>
            <a:r>
              <a:rPr lang="pt-BR" sz="1700" dirty="0" err="1">
                <a:solidFill>
                  <a:srgbClr val="000000"/>
                </a:solidFill>
                <a:latin typeface="Arial" panose="020B0604020202020204" pitchFamily="34" charset="0"/>
              </a:rPr>
              <a:t>noHarm</a:t>
            </a:r>
            <a:r>
              <a:rPr lang="pt-BR" sz="1700" dirty="0">
                <a:solidFill>
                  <a:srgbClr val="000000"/>
                </a:solidFill>
                <a:latin typeface="Arial" panose="020B0604020202020204" pitchFamily="34" charset="0"/>
              </a:rPr>
              <a:t> que não aconteceu;</a:t>
            </a:r>
          </a:p>
          <a:p>
            <a:pPr marL="358775" marR="0" indent="-358775"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Atende;</a:t>
            </a:r>
          </a:p>
          <a:p>
            <a:pPr marL="358775" marR="0" indent="-358775" fontAlgn="b">
              <a:lnSpc>
                <a:spcPct val="100000"/>
              </a:lnSpc>
              <a:spcBef>
                <a:spcPts val="600"/>
              </a:spcBef>
              <a:buFont typeface="+mj-lt"/>
              <a:buAutoNum type="arabicParenR" startAt="11"/>
            </a:pPr>
            <a:r>
              <a:rPr lang="pt-BR" sz="1700" dirty="0">
                <a:solidFill>
                  <a:srgbClr val="000000"/>
                </a:solidFill>
                <a:latin typeface="Arial" panose="020B0604020202020204" pitchFamily="34" charset="0"/>
              </a:rPr>
              <a:t>Interligação com sistema CADSUS, SISREG e SES LEITOS.</a:t>
            </a:r>
          </a:p>
        </p:txBody>
      </p:sp>
      <p:sp>
        <p:nvSpPr>
          <p:cNvPr id="4" name="Espaço Reservado para Rodapé 3">
            <a:extLst>
              <a:ext uri="{FF2B5EF4-FFF2-40B4-BE49-F238E27FC236}">
                <a16:creationId xmlns:a16="http://schemas.microsoft.com/office/drawing/2014/main" id="{E6141718-1627-B253-BBCC-47D247396C0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74965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p:cNvSpPr txBox="1"/>
          <p:nvPr/>
        </p:nvSpPr>
        <p:spPr>
          <a:xfrm>
            <a:off x="963930" y="1008993"/>
            <a:ext cx="6923558"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3300" b="1" kern="1200">
                <a:solidFill>
                  <a:schemeClr val="tx1"/>
                </a:solidFill>
                <a:latin typeface="+mj-lt"/>
                <a:ea typeface="+mj-ea"/>
                <a:cs typeface="+mj-cs"/>
              </a:rPr>
              <a:t>Análise sobre Opções em Sistemas:</a:t>
            </a:r>
          </a:p>
          <a:p>
            <a:pPr>
              <a:lnSpc>
                <a:spcPct val="90000"/>
              </a:lnSpc>
              <a:spcBef>
                <a:spcPct val="0"/>
              </a:spcBef>
              <a:spcAft>
                <a:spcPts val="600"/>
              </a:spcAft>
              <a:buSzPts val="5400"/>
            </a:pPr>
            <a:endParaRPr lang="en-US" sz="3300" kern="1200">
              <a:solidFill>
                <a:schemeClr val="tx1"/>
              </a:solidFill>
              <a:latin typeface="+mj-lt"/>
              <a:ea typeface="+mj-ea"/>
              <a:cs typeface="+mj-cs"/>
            </a:endParaRPr>
          </a:p>
          <a:p>
            <a:pPr lvl="2">
              <a:lnSpc>
                <a:spcPct val="90000"/>
              </a:lnSpc>
              <a:spcBef>
                <a:spcPct val="0"/>
              </a:spcBef>
              <a:spcAft>
                <a:spcPts val="600"/>
              </a:spcAft>
              <a:buSzPts val="5400"/>
            </a:pPr>
            <a:r>
              <a:rPr lang="en-US" sz="3300" kern="1200">
                <a:solidFill>
                  <a:schemeClr val="tx1"/>
                </a:solidFill>
                <a:latin typeface="+mj-lt"/>
                <a:ea typeface="+mj-ea"/>
                <a:cs typeface="+mj-cs"/>
              </a:rPr>
              <a:t>1- Aluguel/Sistema Fechado</a:t>
            </a:r>
          </a:p>
          <a:p>
            <a:pPr lvl="2">
              <a:lnSpc>
                <a:spcPct val="90000"/>
              </a:lnSpc>
              <a:spcBef>
                <a:spcPct val="0"/>
              </a:spcBef>
              <a:spcAft>
                <a:spcPts val="600"/>
              </a:spcAft>
              <a:buSzPts val="5400"/>
            </a:pPr>
            <a:r>
              <a:rPr lang="en-US" sz="3300" kern="1200">
                <a:solidFill>
                  <a:schemeClr val="tx1"/>
                </a:solidFill>
                <a:latin typeface="+mj-lt"/>
                <a:ea typeface="+mj-ea"/>
                <a:cs typeface="+mj-cs"/>
              </a:rPr>
              <a:t>2 - Open Source/Sistema Aberto</a:t>
            </a:r>
          </a:p>
        </p:txBody>
      </p:sp>
      <p:sp>
        <p:nvSpPr>
          <p:cNvPr id="2" name="Espaço Reservado para Rodapé 1">
            <a:extLst>
              <a:ext uri="{FF2B5EF4-FFF2-40B4-BE49-F238E27FC236}">
                <a16:creationId xmlns:a16="http://schemas.microsoft.com/office/drawing/2014/main" id="{1D384C4A-0B3B-EFA1-E5DD-3B40F6F76877}"/>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391642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C88B5888-4C0D-896C-99F2-E40DA5ADB52E}"/>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EABC29E3-6863-F39C-C292-0A05E1679947}"/>
              </a:ext>
            </a:extLst>
          </p:cNvPr>
          <p:cNvSpPr txBox="1"/>
          <p:nvPr/>
        </p:nvSpPr>
        <p:spPr>
          <a:xfrm>
            <a:off x="114024" y="415022"/>
            <a:ext cx="8970380"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1 – Aluguel/Sistema Fechado</a:t>
            </a:r>
            <a:endParaRPr sz="800" b="1" dirty="0"/>
          </a:p>
        </p:txBody>
      </p:sp>
      <p:sp>
        <p:nvSpPr>
          <p:cNvPr id="3" name="CaixaDeTexto 2">
            <a:extLst>
              <a:ext uri="{FF2B5EF4-FFF2-40B4-BE49-F238E27FC236}">
                <a16:creationId xmlns:a16="http://schemas.microsoft.com/office/drawing/2014/main" id="{85A2068A-010D-D553-327D-7A6253A78BCE}"/>
              </a:ext>
            </a:extLst>
          </p:cNvPr>
          <p:cNvSpPr txBox="1"/>
          <p:nvPr/>
        </p:nvSpPr>
        <p:spPr>
          <a:xfrm>
            <a:off x="507563" y="1166842"/>
            <a:ext cx="8183302" cy="4524315"/>
          </a:xfrm>
          <a:prstGeom prst="rect">
            <a:avLst/>
          </a:prstGeom>
          <a:noFill/>
        </p:spPr>
        <p:txBody>
          <a:bodyPr wrap="square">
            <a:spAutoFit/>
          </a:bodyPr>
          <a:lstStyle/>
          <a:p>
            <a:pPr algn="just"/>
            <a:r>
              <a:rPr lang="pt-BR" sz="2400" b="1" dirty="0">
                <a:solidFill>
                  <a:schemeClr val="accent1">
                    <a:lumMod val="75000"/>
                  </a:schemeClr>
                </a:solidFill>
              </a:rPr>
              <a:t>Sistemas Fechados (Proprietários): </a:t>
            </a:r>
            <a:r>
              <a:rPr lang="pt-BR" sz="2400" dirty="0"/>
              <a:t>O código-fonte tem dono, não é acessível ao usuário. São desenvolvidos, distribuídos e mantidos por empresas que impõem restrições ao seu uso, modificação e distribuição. Exigem o pagamento de licenças e possuem suporte técnico exclusivo.</a:t>
            </a:r>
          </a:p>
          <a:p>
            <a:endParaRPr lang="pt-BR" sz="2400" dirty="0"/>
          </a:p>
          <a:p>
            <a:r>
              <a:rPr lang="pt-BR" sz="2400" b="1" dirty="0">
                <a:solidFill>
                  <a:schemeClr val="accent1">
                    <a:lumMod val="75000"/>
                  </a:schemeClr>
                </a:solidFill>
              </a:rPr>
              <a:t>Outras Características de Sistemas Fechados:</a:t>
            </a:r>
          </a:p>
          <a:p>
            <a:pPr lvl="1">
              <a:buFont typeface="Arial" panose="020B0604020202020204" pitchFamily="34" charset="0"/>
              <a:buChar char="•"/>
            </a:pPr>
            <a:r>
              <a:rPr lang="pt-BR" sz="2400" dirty="0"/>
              <a:t>Customizações são limitadas ao proprietário (tickets com custo e prazos).</a:t>
            </a:r>
          </a:p>
          <a:p>
            <a:pPr lvl="1">
              <a:buFont typeface="Arial" panose="020B0604020202020204" pitchFamily="34" charset="0"/>
              <a:buChar char="•"/>
            </a:pPr>
            <a:r>
              <a:rPr lang="pt-BR" sz="2400" dirty="0"/>
              <a:t> Aparentemente possuem maior controle sobre segurança e conformidade.</a:t>
            </a:r>
            <a:endParaRPr lang="pt-BR" dirty="0"/>
          </a:p>
        </p:txBody>
      </p:sp>
      <p:sp>
        <p:nvSpPr>
          <p:cNvPr id="2" name="Espaço Reservado para Rodapé 1">
            <a:extLst>
              <a:ext uri="{FF2B5EF4-FFF2-40B4-BE49-F238E27FC236}">
                <a16:creationId xmlns:a16="http://schemas.microsoft.com/office/drawing/2014/main" id="{E86ADB81-E475-5537-B44A-8F7DB6CE444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13252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E2A96655-B62A-E96B-B830-38A1B8106E64}"/>
            </a:ext>
          </a:extLst>
        </p:cNvPr>
        <p:cNvGrpSpPr/>
        <p:nvPr/>
      </p:nvGrpSpPr>
      <p:grpSpPr>
        <a:xfrm>
          <a:off x="0" y="0"/>
          <a:ext cx="0" cy="0"/>
          <a:chOff x="0" y="0"/>
          <a:chExt cx="0" cy="0"/>
        </a:xfrm>
      </p:grpSpPr>
      <p:sp>
        <p:nvSpPr>
          <p:cNvPr id="255" name="Google Shape;255;p5">
            <a:extLst>
              <a:ext uri="{FF2B5EF4-FFF2-40B4-BE49-F238E27FC236}">
                <a16:creationId xmlns:a16="http://schemas.microsoft.com/office/drawing/2014/main" id="{1609D4B4-74B9-4333-17C0-BBF57C5D4DBB}"/>
              </a:ext>
            </a:extLst>
          </p:cNvPr>
          <p:cNvSpPr txBox="1"/>
          <p:nvPr/>
        </p:nvSpPr>
        <p:spPr>
          <a:xfrm>
            <a:off x="267319" y="451412"/>
            <a:ext cx="8697686" cy="561662"/>
          </a:xfrm>
          <a:prstGeom prst="rect">
            <a:avLst/>
          </a:prstGeom>
          <a:noFill/>
          <a:ln>
            <a:noFill/>
          </a:ln>
        </p:spPr>
        <p:txBody>
          <a:bodyPr spcFirstLastPara="1" wrap="square" lIns="68569" tIns="34275" rIns="68569" bIns="34275" anchor="t" anchorCtr="0">
            <a:spAutoFit/>
          </a:bodyPr>
          <a:lstStyle/>
          <a:p>
            <a:pPr>
              <a:buSzPts val="5400"/>
            </a:pPr>
            <a:r>
              <a:rPr lang="pt-BR" sz="3200" b="1" dirty="0">
                <a:solidFill>
                  <a:srgbClr val="0F4861"/>
                </a:solidFill>
              </a:rPr>
              <a:t>2 - Open </a:t>
            </a:r>
            <a:r>
              <a:rPr lang="pt-BR" sz="3200" b="1" dirty="0" err="1">
                <a:solidFill>
                  <a:srgbClr val="0F4861"/>
                </a:solidFill>
              </a:rPr>
              <a:t>Source</a:t>
            </a:r>
            <a:r>
              <a:rPr lang="pt-BR" sz="3200" b="1" dirty="0">
                <a:solidFill>
                  <a:srgbClr val="0F4861"/>
                </a:solidFill>
              </a:rPr>
              <a:t>/Sistema Aberto</a:t>
            </a:r>
            <a:endParaRPr sz="800" b="1" dirty="0"/>
          </a:p>
        </p:txBody>
      </p:sp>
      <p:sp>
        <p:nvSpPr>
          <p:cNvPr id="3" name="CaixaDeTexto 2">
            <a:extLst>
              <a:ext uri="{FF2B5EF4-FFF2-40B4-BE49-F238E27FC236}">
                <a16:creationId xmlns:a16="http://schemas.microsoft.com/office/drawing/2014/main" id="{C1075D3E-10FC-7139-7AAD-B9C09A1F096F}"/>
              </a:ext>
            </a:extLst>
          </p:cNvPr>
          <p:cNvSpPr txBox="1"/>
          <p:nvPr/>
        </p:nvSpPr>
        <p:spPr>
          <a:xfrm>
            <a:off x="267319" y="1175120"/>
            <a:ext cx="8339698" cy="4985980"/>
          </a:xfrm>
          <a:prstGeom prst="rect">
            <a:avLst/>
          </a:prstGeom>
          <a:noFill/>
        </p:spPr>
        <p:txBody>
          <a:bodyPr wrap="square">
            <a:spAutoFit/>
          </a:bodyPr>
          <a:lstStyle/>
          <a:p>
            <a:pPr algn="just"/>
            <a:r>
              <a:rPr lang="pt-BR" sz="2400" b="1" dirty="0">
                <a:solidFill>
                  <a:schemeClr val="accent1">
                    <a:lumMod val="75000"/>
                  </a:schemeClr>
                </a:solidFill>
              </a:rPr>
              <a:t>Sistemas Abertos (Open </a:t>
            </a:r>
            <a:r>
              <a:rPr lang="pt-BR" sz="2400" b="1" dirty="0" err="1">
                <a:solidFill>
                  <a:schemeClr val="accent1">
                    <a:lumMod val="75000"/>
                  </a:schemeClr>
                </a:solidFill>
              </a:rPr>
              <a:t>Source</a:t>
            </a:r>
            <a:r>
              <a:rPr lang="pt-BR" sz="2400" b="1" dirty="0">
                <a:solidFill>
                  <a:schemeClr val="accent1">
                    <a:lumMod val="75000"/>
                  </a:schemeClr>
                </a:solidFill>
              </a:rPr>
              <a:t>): </a:t>
            </a:r>
            <a:r>
              <a:rPr lang="pt-BR" sz="2400" dirty="0"/>
              <a:t>Código-fonte acessível. São desenvolvidos de forma colaborativa por comunidades de desenvolvedores e/ou organizações que promovem a filosofia do código aberto.</a:t>
            </a:r>
          </a:p>
          <a:p>
            <a:pPr algn="just"/>
            <a:r>
              <a:rPr lang="pt-BR" sz="2400" b="1" dirty="0">
                <a:solidFill>
                  <a:schemeClr val="accent1">
                    <a:lumMod val="75000"/>
                  </a:schemeClr>
                </a:solidFill>
              </a:rPr>
              <a:t>Características de Sistemas Abertos:</a:t>
            </a:r>
          </a:p>
          <a:p>
            <a:pPr algn="just">
              <a:buFont typeface="+mj-lt"/>
              <a:buAutoNum type="arabicPeriod"/>
            </a:pPr>
            <a:r>
              <a:rPr lang="pt-BR" b="1" dirty="0"/>
              <a:t>Código-fonte disponível:</a:t>
            </a:r>
            <a:r>
              <a:rPr lang="pt-BR" dirty="0"/>
              <a:t> Pode ser personalizado.</a:t>
            </a:r>
          </a:p>
          <a:p>
            <a:pPr algn="just">
              <a:buFont typeface="+mj-lt"/>
              <a:buAutoNum type="arabicPeriod"/>
            </a:pPr>
            <a:r>
              <a:rPr lang="pt-BR" b="1" dirty="0"/>
              <a:t>Licenciamento livre:</a:t>
            </a:r>
            <a:r>
              <a:rPr lang="pt-BR" dirty="0"/>
              <a:t> Sem restrições e pagamentos.</a:t>
            </a:r>
          </a:p>
          <a:p>
            <a:pPr algn="just">
              <a:buFont typeface="+mj-lt"/>
              <a:buAutoNum type="arabicPeriod"/>
            </a:pPr>
            <a:r>
              <a:rPr lang="pt-BR" b="1" dirty="0"/>
              <a:t>Colaboração e desenvolvimento comunitário:</a:t>
            </a:r>
            <a:r>
              <a:rPr lang="pt-BR" dirty="0"/>
              <a:t> Envolve desenvolvedores e usuários de diferentes localidades, promove inovações rápidas e soluções robustas.</a:t>
            </a:r>
          </a:p>
          <a:p>
            <a:pPr algn="just">
              <a:buFont typeface="+mj-lt"/>
              <a:buAutoNum type="arabicPeriod"/>
            </a:pPr>
            <a:r>
              <a:rPr lang="pt-BR" b="1" dirty="0"/>
              <a:t>Transparência de segurança:</a:t>
            </a:r>
            <a:r>
              <a:rPr lang="pt-BR" dirty="0"/>
              <a:t> Vulnerabilidades são identificadas e corrigidas pela comunidade e tem resposta rápida a ameaças de segurança.</a:t>
            </a:r>
          </a:p>
          <a:p>
            <a:pPr algn="just">
              <a:buFont typeface="+mj-lt"/>
              <a:buAutoNum type="arabicPeriod"/>
            </a:pPr>
            <a:r>
              <a:rPr lang="pt-BR" b="1" dirty="0"/>
              <a:t>Baixo ou nenhum custo:</a:t>
            </a:r>
            <a:r>
              <a:rPr lang="pt-BR" dirty="0"/>
              <a:t> o uso é gratuito, mas serviços de suporte são pagos, se terceirizados, ou equipe de desenvolvimento local.</a:t>
            </a:r>
          </a:p>
          <a:p>
            <a:pPr algn="just">
              <a:buFont typeface="+mj-lt"/>
              <a:buAutoNum type="arabicPeriod"/>
            </a:pPr>
            <a:r>
              <a:rPr lang="pt-BR" b="1" dirty="0"/>
              <a:t>Integração e interoperabilidade:</a:t>
            </a:r>
            <a:r>
              <a:rPr lang="pt-BR" dirty="0"/>
              <a:t> São projetados para integrar com outros sistemas quaisquer, com uso de padrões e APIs amplamente aceitas.</a:t>
            </a:r>
          </a:p>
        </p:txBody>
      </p:sp>
    </p:spTree>
    <p:extLst>
      <p:ext uri="{BB962C8B-B14F-4D97-AF65-F5344CB8AC3E}">
        <p14:creationId xmlns:p14="http://schemas.microsoft.com/office/powerpoint/2010/main" val="108388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119A4397-8C09-A728-80D6-52E241E38631}"/>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F7388587-D840-333B-C4CE-227EF17FDF6A}"/>
              </a:ext>
            </a:extLst>
          </p:cNvPr>
          <p:cNvSpPr txBox="1"/>
          <p:nvPr/>
        </p:nvSpPr>
        <p:spPr>
          <a:xfrm>
            <a:off x="963930" y="1008993"/>
            <a:ext cx="6923558"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7800" b="1" kern="1200">
                <a:solidFill>
                  <a:schemeClr val="tx1"/>
                </a:solidFill>
                <a:latin typeface="+mj-lt"/>
                <a:ea typeface="+mj-ea"/>
                <a:cs typeface="+mj-cs"/>
              </a:rPr>
              <a:t>Sistemas Fechados</a:t>
            </a:r>
          </a:p>
          <a:p>
            <a:pPr>
              <a:lnSpc>
                <a:spcPct val="90000"/>
              </a:lnSpc>
              <a:spcBef>
                <a:spcPct val="0"/>
              </a:spcBef>
              <a:spcAft>
                <a:spcPts val="600"/>
              </a:spcAft>
              <a:buSzPts val="5400"/>
            </a:pPr>
            <a:r>
              <a:rPr lang="en-US" sz="7800" b="1" kern="1200">
                <a:solidFill>
                  <a:schemeClr val="tx1"/>
                </a:solidFill>
                <a:latin typeface="+mj-lt"/>
                <a:ea typeface="+mj-ea"/>
                <a:cs typeface="+mj-cs"/>
              </a:rPr>
              <a:t>Aluguel</a:t>
            </a:r>
          </a:p>
        </p:txBody>
      </p:sp>
      <p:sp>
        <p:nvSpPr>
          <p:cNvPr id="2" name="Espaço Reservado para Rodapé 1">
            <a:extLst>
              <a:ext uri="{FF2B5EF4-FFF2-40B4-BE49-F238E27FC236}">
                <a16:creationId xmlns:a16="http://schemas.microsoft.com/office/drawing/2014/main" id="{7054F43C-54F3-A2B1-ACF1-1052D3CC0838}"/>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3815114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2D8A7D-79BD-BEB3-FC3F-5C8AF5CDEF92}"/>
              </a:ext>
            </a:extLst>
          </p:cNvPr>
          <p:cNvSpPr>
            <a:spLocks noGrp="1"/>
          </p:cNvSpPr>
          <p:nvPr>
            <p:ph type="title"/>
          </p:nvPr>
        </p:nvSpPr>
        <p:spPr>
          <a:xfrm>
            <a:off x="1108946" y="2778835"/>
            <a:ext cx="6923558" cy="1114063"/>
          </a:xfrm>
        </p:spPr>
        <p:txBody>
          <a:bodyPr vert="horz" lIns="91440" tIns="45720" rIns="91440" bIns="45720" rtlCol="0" anchor="b">
            <a:normAutofit/>
          </a:bodyPr>
          <a:lstStyle/>
          <a:p>
            <a:pPr algn="l" defTabSz="914400">
              <a:spcBef>
                <a:spcPct val="0"/>
              </a:spcBef>
            </a:pPr>
            <a:r>
              <a:rPr lang="en-US" sz="5500" b="1" kern="1200" dirty="0" err="1">
                <a:solidFill>
                  <a:schemeClr val="tx1"/>
                </a:solidFill>
                <a:latin typeface="+mj-lt"/>
                <a:ea typeface="+mj-ea"/>
                <a:cs typeface="+mj-cs"/>
              </a:rPr>
              <a:t>Análise</a:t>
            </a:r>
            <a:r>
              <a:rPr lang="en-US" sz="5500" b="1" kern="1200" dirty="0">
                <a:solidFill>
                  <a:schemeClr val="tx1"/>
                </a:solidFill>
                <a:latin typeface="+mj-lt"/>
                <a:ea typeface="+mj-ea"/>
                <a:cs typeface="+mj-cs"/>
              </a:rPr>
              <a:t> </a:t>
            </a:r>
            <a:r>
              <a:rPr lang="en-US" sz="5500" b="1" kern="1200" dirty="0" err="1">
                <a:solidFill>
                  <a:schemeClr val="tx1"/>
                </a:solidFill>
                <a:latin typeface="+mj-lt"/>
                <a:ea typeface="+mj-ea"/>
                <a:cs typeface="+mj-cs"/>
              </a:rPr>
              <a:t>Situacional</a:t>
            </a:r>
            <a:endParaRPr lang="en-US" sz="5500" b="1" kern="1200" dirty="0">
              <a:solidFill>
                <a:schemeClr val="tx1"/>
              </a:solidFill>
              <a:latin typeface="+mj-lt"/>
              <a:ea typeface="+mj-ea"/>
              <a:cs typeface="+mj-cs"/>
            </a:endParaRPr>
          </a:p>
        </p:txBody>
      </p:sp>
    </p:spTree>
    <p:extLst>
      <p:ext uri="{BB962C8B-B14F-4D97-AF65-F5344CB8AC3E}">
        <p14:creationId xmlns:p14="http://schemas.microsoft.com/office/powerpoint/2010/main" val="2442624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07cedb8ab_0_6"/>
          <p:cNvSpPr txBox="1">
            <a:spLocks noGrp="1"/>
          </p:cNvSpPr>
          <p:nvPr>
            <p:ph type="title"/>
          </p:nvPr>
        </p:nvSpPr>
        <p:spPr>
          <a:xfrm>
            <a:off x="108263" y="874539"/>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b="1" dirty="0"/>
              <a:t>1 - </a:t>
            </a:r>
            <a:r>
              <a:rPr lang="pt-BR" b="1" dirty="0" err="1"/>
              <a:t>Tasy</a:t>
            </a:r>
            <a:endParaRPr b="1" dirty="0"/>
          </a:p>
        </p:txBody>
      </p:sp>
      <p:sp>
        <p:nvSpPr>
          <p:cNvPr id="271" name="Google Shape;271;g2207cedb8ab_0_6"/>
          <p:cNvSpPr txBox="1">
            <a:spLocks noGrp="1"/>
          </p:cNvSpPr>
          <p:nvPr>
            <p:ph idx="1"/>
          </p:nvPr>
        </p:nvSpPr>
        <p:spPr>
          <a:xfrm>
            <a:off x="324263" y="1300050"/>
            <a:ext cx="8631450" cy="4257900"/>
          </a:xfrm>
          <a:prstGeom prst="rect">
            <a:avLst/>
          </a:prstGeom>
          <a:noFill/>
          <a:ln>
            <a:noFill/>
          </a:ln>
        </p:spPr>
        <p:txBody>
          <a:bodyPr spcFirstLastPara="1" vert="horz" wrap="square" lIns="68569" tIns="34275" rIns="68569" bIns="34275" rtlCol="0" anchor="t" anchorCtr="0">
            <a:normAutofit/>
          </a:bodyPr>
          <a:lstStyle/>
          <a:p>
            <a:pPr marL="0" indent="0">
              <a:buNone/>
            </a:pPr>
            <a:r>
              <a:rPr lang="pt-BR" sz="900" dirty="0">
                <a:highlight>
                  <a:srgbClr val="FFFFFF"/>
                </a:highlight>
              </a:rPr>
              <a:t>O </a:t>
            </a:r>
            <a:r>
              <a:rPr lang="pt-BR" sz="900" dirty="0" err="1">
                <a:highlight>
                  <a:srgbClr val="FFFFFF"/>
                </a:highlight>
              </a:rPr>
              <a:t>Tasy</a:t>
            </a:r>
            <a:r>
              <a:rPr lang="pt-BR" sz="900" dirty="0">
                <a:highlight>
                  <a:srgbClr val="FFFFFF"/>
                </a:highlight>
              </a:rPr>
              <a:t> é um sistema Enterprise </a:t>
            </a:r>
            <a:r>
              <a:rPr lang="pt-BR" sz="900" dirty="0" err="1">
                <a:highlight>
                  <a:srgbClr val="FFFFFF"/>
                </a:highlight>
              </a:rPr>
              <a:t>Resource</a:t>
            </a:r>
            <a:r>
              <a:rPr lang="pt-BR" sz="900" dirty="0">
                <a:highlight>
                  <a:srgbClr val="FFFFFF"/>
                </a:highlight>
              </a:rPr>
              <a:t> Planning (ERP), de propriedade da empresa Holandesa Philips, focado no apoio a gestão de Instituições de Saúde, Hospitais, Clínicas, Laboratórios, Centros de Imagem e Operadoras de Saúde.</a:t>
            </a:r>
            <a:endParaRPr sz="900" dirty="0">
              <a:highlight>
                <a:srgbClr val="FFFFFF"/>
              </a:highlight>
            </a:endParaRPr>
          </a:p>
          <a:p>
            <a:pPr marL="0" indent="0">
              <a:buNone/>
            </a:pPr>
            <a:endParaRPr sz="900" dirty="0">
              <a:highlight>
                <a:srgbClr val="FFFFFF"/>
              </a:highlight>
            </a:endParaRPr>
          </a:p>
          <a:p>
            <a:pPr marL="0" indent="0">
              <a:buNone/>
            </a:pPr>
            <a:endParaRPr sz="900" dirty="0">
              <a:highlight>
                <a:srgbClr val="FFFFFF"/>
              </a:highlight>
            </a:endParaRPr>
          </a:p>
        </p:txBody>
      </p:sp>
      <p:pic>
        <p:nvPicPr>
          <p:cNvPr id="272" name="Google Shape;272;g2207cedb8ab_0_6"/>
          <p:cNvPicPr preferRelativeResize="0"/>
          <p:nvPr/>
        </p:nvPicPr>
        <p:blipFill rotWithShape="1">
          <a:blip r:embed="rId3">
            <a:alphaModFix/>
          </a:blip>
          <a:srcRect/>
          <a:stretch/>
        </p:blipFill>
        <p:spPr>
          <a:xfrm>
            <a:off x="324264" y="1732408"/>
            <a:ext cx="4321538" cy="2514788"/>
          </a:xfrm>
          <a:prstGeom prst="rect">
            <a:avLst/>
          </a:prstGeom>
          <a:noFill/>
          <a:ln>
            <a:noFill/>
          </a:ln>
        </p:spPr>
      </p:pic>
      <p:pic>
        <p:nvPicPr>
          <p:cNvPr id="273" name="Google Shape;273;g2207cedb8ab_0_6"/>
          <p:cNvPicPr preferRelativeResize="0"/>
          <p:nvPr/>
        </p:nvPicPr>
        <p:blipFill rotWithShape="1">
          <a:blip r:embed="rId4">
            <a:alphaModFix/>
          </a:blip>
          <a:srcRect/>
          <a:stretch/>
        </p:blipFill>
        <p:spPr>
          <a:xfrm>
            <a:off x="4776507" y="1780088"/>
            <a:ext cx="4203262" cy="2661450"/>
          </a:xfrm>
          <a:prstGeom prst="rect">
            <a:avLst/>
          </a:prstGeom>
          <a:noFill/>
          <a:ln>
            <a:noFill/>
          </a:ln>
        </p:spPr>
      </p:pic>
      <p:pic>
        <p:nvPicPr>
          <p:cNvPr id="274" name="Google Shape;274;g2207cedb8ab_0_6"/>
          <p:cNvPicPr preferRelativeResize="0"/>
          <p:nvPr/>
        </p:nvPicPr>
        <p:blipFill rotWithShape="1">
          <a:blip r:embed="rId5">
            <a:alphaModFix/>
          </a:blip>
          <a:srcRect/>
          <a:stretch/>
        </p:blipFill>
        <p:spPr>
          <a:xfrm>
            <a:off x="358256" y="4383262"/>
            <a:ext cx="4253550" cy="834338"/>
          </a:xfrm>
          <a:prstGeom prst="rect">
            <a:avLst/>
          </a:prstGeom>
          <a:noFill/>
          <a:ln>
            <a:noFill/>
          </a:ln>
        </p:spPr>
      </p:pic>
      <p:pic>
        <p:nvPicPr>
          <p:cNvPr id="275" name="Google Shape;275;g2207cedb8ab_0_6"/>
          <p:cNvPicPr preferRelativeResize="0"/>
          <p:nvPr/>
        </p:nvPicPr>
        <p:blipFill rotWithShape="1">
          <a:blip r:embed="rId6">
            <a:alphaModFix/>
          </a:blip>
          <a:srcRect/>
          <a:stretch/>
        </p:blipFill>
        <p:spPr>
          <a:xfrm>
            <a:off x="4820608" y="4757944"/>
            <a:ext cx="4159163" cy="899438"/>
          </a:xfrm>
          <a:prstGeom prst="rect">
            <a:avLst/>
          </a:prstGeom>
          <a:noFill/>
          <a:ln>
            <a:noFill/>
          </a:ln>
        </p:spPr>
      </p:pic>
      <p:sp>
        <p:nvSpPr>
          <p:cNvPr id="276" name="Google Shape;276;g2207cedb8ab_0_6"/>
          <p:cNvSpPr txBox="1"/>
          <p:nvPr/>
        </p:nvSpPr>
        <p:spPr>
          <a:xfrm>
            <a:off x="5204082" y="2877414"/>
            <a:ext cx="3622275" cy="224775"/>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Em 2 anos R$ 2.164.800,00 (Licença)</a:t>
            </a:r>
            <a:endParaRPr sz="1425" b="1">
              <a:solidFill>
                <a:srgbClr val="FF0000"/>
              </a:solidFill>
            </a:endParaRPr>
          </a:p>
        </p:txBody>
      </p:sp>
      <p:sp>
        <p:nvSpPr>
          <p:cNvPr id="277" name="Google Shape;277;g2207cedb8ab_0_6"/>
          <p:cNvSpPr txBox="1"/>
          <p:nvPr/>
        </p:nvSpPr>
        <p:spPr>
          <a:xfrm>
            <a:off x="5342794" y="4441537"/>
            <a:ext cx="3344850" cy="357768"/>
          </a:xfrm>
          <a:prstGeom prst="rect">
            <a:avLst/>
          </a:prstGeom>
          <a:noFill/>
          <a:ln>
            <a:noFill/>
          </a:ln>
        </p:spPr>
        <p:txBody>
          <a:bodyPr spcFirstLastPara="1" wrap="square" lIns="68569" tIns="68569" rIns="68569" bIns="68569" anchor="t" anchorCtr="0">
            <a:spAutoFit/>
          </a:bodyPr>
          <a:lstStyle/>
          <a:p>
            <a:pPr>
              <a:buSzPts val="1900"/>
            </a:pPr>
            <a:r>
              <a:rPr lang="pt-BR" sz="1425" b="1">
                <a:solidFill>
                  <a:srgbClr val="FF0000"/>
                </a:solidFill>
              </a:rPr>
              <a:t>Em 2 anos R$ 2.471.280,00 (Licença)</a:t>
            </a:r>
            <a:endParaRPr sz="1425" b="1">
              <a:solidFill>
                <a:srgbClr val="FF0000"/>
              </a:solidFill>
            </a:endParaRPr>
          </a:p>
        </p:txBody>
      </p:sp>
      <p:pic>
        <p:nvPicPr>
          <p:cNvPr id="278" name="Google Shape;278;g2207cedb8ab_0_6"/>
          <p:cNvPicPr preferRelativeResize="0"/>
          <p:nvPr/>
        </p:nvPicPr>
        <p:blipFill rotWithShape="1">
          <a:blip r:embed="rId7">
            <a:alphaModFix/>
          </a:blip>
          <a:srcRect/>
          <a:stretch/>
        </p:blipFill>
        <p:spPr>
          <a:xfrm>
            <a:off x="553763" y="5902144"/>
            <a:ext cx="8172450" cy="364331"/>
          </a:xfrm>
          <a:prstGeom prst="rect">
            <a:avLst/>
          </a:prstGeom>
          <a:noFill/>
          <a:ln>
            <a:noFill/>
          </a:ln>
        </p:spPr>
      </p:pic>
      <p:sp>
        <p:nvSpPr>
          <p:cNvPr id="2" name="Espaço Reservado para Rodapé 1">
            <a:extLst>
              <a:ext uri="{FF2B5EF4-FFF2-40B4-BE49-F238E27FC236}">
                <a16:creationId xmlns:a16="http://schemas.microsoft.com/office/drawing/2014/main" id="{86E5CDFE-3055-8E9B-6139-BDC8828D067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0220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30F652A8-FB12-62EC-D0A7-ADD9782B031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71D44D2-F708-299C-6E60-6E0FA30E777C}"/>
              </a:ext>
            </a:extLst>
          </p:cNvPr>
          <p:cNvSpPr>
            <a:spLocks noGrp="1"/>
          </p:cNvSpPr>
          <p:nvPr>
            <p:ph type="title"/>
          </p:nvPr>
        </p:nvSpPr>
        <p:spPr>
          <a:xfrm>
            <a:off x="353030" y="156212"/>
            <a:ext cx="8437943" cy="499430"/>
          </a:xfrm>
        </p:spPr>
        <p:txBody>
          <a:bodyPr anchor="ctr">
            <a:noAutofit/>
          </a:bodyPr>
          <a:lstStyle/>
          <a:p>
            <a:pPr algn="ctr"/>
            <a:r>
              <a:rPr lang="pt-BR" sz="3200" b="1" dirty="0"/>
              <a:t>Valores, Parcelamentos e Prazos</a:t>
            </a:r>
          </a:p>
        </p:txBody>
      </p:sp>
      <p:graphicFrame>
        <p:nvGraphicFramePr>
          <p:cNvPr id="7" name="Tabela 6">
            <a:extLst>
              <a:ext uri="{FF2B5EF4-FFF2-40B4-BE49-F238E27FC236}">
                <a16:creationId xmlns:a16="http://schemas.microsoft.com/office/drawing/2014/main" id="{88141B93-BF84-043C-4931-73A3A239683F}"/>
              </a:ext>
            </a:extLst>
          </p:cNvPr>
          <p:cNvGraphicFramePr>
            <a:graphicFrameLocks noGrp="1"/>
          </p:cNvGraphicFramePr>
          <p:nvPr>
            <p:extLst>
              <p:ext uri="{D42A27DB-BD31-4B8C-83A1-F6EECF244321}">
                <p14:modId xmlns:p14="http://schemas.microsoft.com/office/powerpoint/2010/main" val="4294169757"/>
              </p:ext>
            </p:extLst>
          </p:nvPr>
        </p:nvGraphicFramePr>
        <p:xfrm>
          <a:off x="353029" y="643934"/>
          <a:ext cx="8437944" cy="5024736"/>
        </p:xfrm>
        <a:graphic>
          <a:graphicData uri="http://schemas.openxmlformats.org/drawingml/2006/table">
            <a:tbl>
              <a:tblPr firstRow="1" bandRow="1">
                <a:tableStyleId>{5C22544A-7EE6-4342-B048-85BDC9FD1C3A}</a:tableStyleId>
              </a:tblPr>
              <a:tblGrid>
                <a:gridCol w="4195823">
                  <a:extLst>
                    <a:ext uri="{9D8B030D-6E8A-4147-A177-3AD203B41FA5}">
                      <a16:colId xmlns:a16="http://schemas.microsoft.com/office/drawing/2014/main" val="2135881087"/>
                    </a:ext>
                  </a:extLst>
                </a:gridCol>
                <a:gridCol w="4242121">
                  <a:extLst>
                    <a:ext uri="{9D8B030D-6E8A-4147-A177-3AD203B41FA5}">
                      <a16:colId xmlns:a16="http://schemas.microsoft.com/office/drawing/2014/main" val="2530009532"/>
                    </a:ext>
                  </a:extLst>
                </a:gridCol>
              </a:tblGrid>
              <a:tr h="611742">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extLst>
                  <a:ext uri="{0D108BD9-81ED-4DB2-BD59-A6C34878D82A}">
                    <a16:rowId xmlns:a16="http://schemas.microsoft.com/office/drawing/2014/main" val="3355674634"/>
                  </a:ext>
                </a:extLst>
              </a:tr>
              <a:tr h="381123">
                <a:tc>
                  <a:txBody>
                    <a:bodyPr/>
                    <a:lstStyle/>
                    <a:p>
                      <a:r>
                        <a:rPr lang="pt-BR" sz="1400" b="1" dirty="0"/>
                        <a:t>Descrição</a:t>
                      </a:r>
                    </a:p>
                  </a:txBody>
                  <a:tcPr/>
                </a:tc>
                <a:tc>
                  <a:txBody>
                    <a:bodyPr/>
                    <a:lstStyle/>
                    <a:p>
                      <a:r>
                        <a:rPr lang="pt-BR" sz="1400" b="1" dirty="0"/>
                        <a:t>Valor</a:t>
                      </a:r>
                    </a:p>
                  </a:txBody>
                  <a:tcPr/>
                </a:tc>
                <a:extLst>
                  <a:ext uri="{0D108BD9-81ED-4DB2-BD59-A6C34878D82A}">
                    <a16:rowId xmlns:a16="http://schemas.microsoft.com/office/drawing/2014/main" val="4117667526"/>
                  </a:ext>
                </a:extLst>
              </a:tr>
              <a:tr h="530177">
                <a:tc>
                  <a:txBody>
                    <a:bodyPr/>
                    <a:lstStyle/>
                    <a:p>
                      <a:pPr algn="r"/>
                      <a:r>
                        <a:rPr lang="pt-BR" sz="1600" b="1" kern="1200" dirty="0">
                          <a:solidFill>
                            <a:schemeClr val="tx1"/>
                          </a:solidFill>
                          <a:latin typeface="+mn-lt"/>
                          <a:ea typeface="+mn-ea"/>
                          <a:cs typeface="+mn-cs"/>
                        </a:rPr>
                        <a:t>Implantação:</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22,5 meses (1 ano e 9 meses de implantação) e 4,5 meses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R$ 1.917.735,40</a:t>
                      </a: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600" b="1" kern="1200" dirty="0">
                          <a:solidFill>
                            <a:schemeClr val="tx1"/>
                          </a:solidFill>
                          <a:latin typeface="+mn-lt"/>
                          <a:ea typeface="+mn-ea"/>
                          <a:cs typeface="+mn-cs"/>
                        </a:rPr>
                        <a:t>Mensalidade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R$ 85.232,68</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600" b="1" kern="1200" dirty="0">
                          <a:solidFill>
                            <a:schemeClr val="tx1"/>
                          </a:solidFill>
                          <a:latin typeface="+mn-lt"/>
                          <a:ea typeface="+mn-ea"/>
                          <a:cs typeface="+mn-cs"/>
                        </a:rPr>
                        <a:t>Total do Licenciamento: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R$ 1.082.400,00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R$ 1.742.640,00 (C.D.U)</a:t>
                      </a:r>
                    </a:p>
                  </a:txBody>
                  <a:tcPr/>
                </a:tc>
                <a:extLst>
                  <a:ext uri="{0D108BD9-81ED-4DB2-BD59-A6C34878D82A}">
                    <a16:rowId xmlns:a16="http://schemas.microsoft.com/office/drawing/2014/main" val="3753639003"/>
                  </a:ext>
                </a:extLst>
              </a:tr>
              <a:tr h="496191">
                <a:tc>
                  <a:txBody>
                    <a:bodyPr/>
                    <a:lstStyle/>
                    <a:p>
                      <a:pPr algn="r"/>
                      <a:r>
                        <a:rPr lang="pt-BR" sz="1600" b="1" kern="1200" dirty="0">
                          <a:solidFill>
                            <a:schemeClr val="tx1"/>
                          </a:solidFill>
                          <a:latin typeface="+mn-lt"/>
                          <a:ea typeface="+mn-ea"/>
                          <a:cs typeface="+mn-cs"/>
                        </a:rPr>
                        <a:t>Valor da manutenção mês:</a:t>
                      </a:r>
                    </a:p>
                  </a:txBody>
                  <a:tcPr/>
                </a:tc>
                <a:tc>
                  <a:txBody>
                    <a:bodyPr/>
                    <a:lstStyle/>
                    <a:p>
                      <a:pPr marL="0" algn="r" defTabSz="685800" rtl="0" eaLnBrk="1" latinLnBrk="0" hangingPunct="1"/>
                      <a:r>
                        <a:rPr lang="pt-BR" sz="1600" b="1" kern="1200" dirty="0">
                          <a:solidFill>
                            <a:schemeClr val="tx1"/>
                          </a:solidFill>
                          <a:latin typeface="+mn-lt"/>
                          <a:ea typeface="+mn-ea"/>
                          <a:cs typeface="+mn-cs"/>
                        </a:rPr>
                        <a:t>R$ 90.200,00 (L.U.T)</a:t>
                      </a:r>
                    </a:p>
                    <a:p>
                      <a:pPr marL="0" algn="r" defTabSz="685800" rtl="0" eaLnBrk="1" latinLnBrk="0" hangingPunct="1"/>
                      <a:r>
                        <a:rPr lang="pt-BR" sz="1600" b="1" kern="1200" dirty="0">
                          <a:solidFill>
                            <a:schemeClr val="tx1"/>
                          </a:solidFill>
                          <a:latin typeface="+mn-lt"/>
                          <a:ea typeface="+mn-ea"/>
                          <a:cs typeface="+mn-cs"/>
                        </a:rPr>
                        <a:t>ou </a:t>
                      </a:r>
                    </a:p>
                    <a:p>
                      <a:pPr marL="0" algn="r" defTabSz="685800" rtl="0" eaLnBrk="1" latinLnBrk="0" hangingPunct="1"/>
                      <a:r>
                        <a:rPr lang="pt-BR" sz="1600" b="1" kern="1200" dirty="0">
                          <a:solidFill>
                            <a:schemeClr val="tx1"/>
                          </a:solidFill>
                          <a:latin typeface="+mn-lt"/>
                          <a:ea typeface="+mn-ea"/>
                          <a:cs typeface="+mn-cs"/>
                        </a:rPr>
                        <a:t>R$ 1.014.000,00 x 1 + R$ 60.720,00 (C.D.U)</a:t>
                      </a:r>
                    </a:p>
                  </a:txBody>
                  <a:tcPr/>
                </a:tc>
                <a:extLst>
                  <a:ext uri="{0D108BD9-81ED-4DB2-BD59-A6C34878D82A}">
                    <a16:rowId xmlns:a16="http://schemas.microsoft.com/office/drawing/2014/main" val="2304447189"/>
                  </a:ext>
                </a:extLst>
              </a:tr>
              <a:tr h="496191">
                <a:tc>
                  <a:txBody>
                    <a:bodyPr/>
                    <a:lstStyle/>
                    <a:p>
                      <a:pPr algn="r"/>
                      <a:r>
                        <a:rPr lang="pt-BR" sz="16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R$ 2.164.800,00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600" b="1" kern="1200" dirty="0">
                          <a:solidFill>
                            <a:schemeClr val="tx1"/>
                          </a:solidFill>
                          <a:latin typeface="+mn-lt"/>
                          <a:ea typeface="+mn-ea"/>
                          <a:cs typeface="+mn-cs"/>
                        </a:rPr>
                        <a:t>R$ 1.457.280,00 (C.D.U</a:t>
                      </a:r>
                    </a:p>
                  </a:txBody>
                  <a:tcPr/>
                </a:tc>
                <a:extLst>
                  <a:ext uri="{0D108BD9-81ED-4DB2-BD59-A6C34878D82A}">
                    <a16:rowId xmlns:a16="http://schemas.microsoft.com/office/drawing/2014/main" val="3110679299"/>
                  </a:ext>
                </a:extLst>
              </a:tr>
            </a:tbl>
          </a:graphicData>
        </a:graphic>
      </p:graphicFrame>
      <p:pic>
        <p:nvPicPr>
          <p:cNvPr id="8" name="Google Shape;278;g2207cedb8ab_0_6">
            <a:extLst>
              <a:ext uri="{FF2B5EF4-FFF2-40B4-BE49-F238E27FC236}">
                <a16:creationId xmlns:a16="http://schemas.microsoft.com/office/drawing/2014/main" id="{4997CAA9-0820-67C5-8D02-F7FA8C757663}"/>
              </a:ext>
            </a:extLst>
          </p:cNvPr>
          <p:cNvPicPr preferRelativeResize="0"/>
          <p:nvPr/>
        </p:nvPicPr>
        <p:blipFill rotWithShape="1">
          <a:blip r:embed="rId3">
            <a:alphaModFix/>
          </a:blip>
          <a:srcRect/>
          <a:stretch/>
        </p:blipFill>
        <p:spPr>
          <a:xfrm>
            <a:off x="353028" y="5911388"/>
            <a:ext cx="8437943" cy="490007"/>
          </a:xfrm>
          <a:prstGeom prst="rect">
            <a:avLst/>
          </a:prstGeom>
          <a:noFill/>
          <a:ln>
            <a:noFill/>
          </a:ln>
        </p:spPr>
      </p:pic>
    </p:spTree>
    <p:extLst>
      <p:ext uri="{BB962C8B-B14F-4D97-AF65-F5344CB8AC3E}">
        <p14:creationId xmlns:p14="http://schemas.microsoft.com/office/powerpoint/2010/main" val="930108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Google Shape;285;g2207cedb8ab_0_18"/>
          <p:cNvSpPr txBox="1">
            <a:spLocks noGrp="1"/>
          </p:cNvSpPr>
          <p:nvPr>
            <p:ph type="title"/>
          </p:nvPr>
        </p:nvSpPr>
        <p:spPr>
          <a:xfrm>
            <a:off x="256266" y="123425"/>
            <a:ext cx="8631450" cy="513675"/>
          </a:xfrm>
          <a:prstGeom prst="rect">
            <a:avLst/>
          </a:prstGeom>
          <a:noFill/>
          <a:ln>
            <a:noFill/>
          </a:ln>
        </p:spPr>
        <p:txBody>
          <a:bodyPr spcFirstLastPara="1" vert="horz" wrap="square" lIns="68569" tIns="34275" rIns="68569" bIns="34275" rtlCol="0" anchor="ctr" anchorCtr="0">
            <a:normAutofit fontScale="90000"/>
          </a:bodyPr>
          <a:lstStyle/>
          <a:p>
            <a:pPr>
              <a:buSzPct val="45454"/>
            </a:pPr>
            <a:r>
              <a:rPr lang="pt-BR" dirty="0" err="1"/>
              <a:t>Tasy</a:t>
            </a:r>
            <a:endParaRPr dirty="0"/>
          </a:p>
        </p:txBody>
      </p:sp>
      <p:pic>
        <p:nvPicPr>
          <p:cNvPr id="3" name="Imagem 2">
            <a:extLst>
              <a:ext uri="{FF2B5EF4-FFF2-40B4-BE49-F238E27FC236}">
                <a16:creationId xmlns:a16="http://schemas.microsoft.com/office/drawing/2014/main" id="{F501B9E2-068F-E0B1-51A1-C96CBA74D21D}"/>
              </a:ext>
            </a:extLst>
          </p:cNvPr>
          <p:cNvPicPr>
            <a:picLocks noChangeAspect="1"/>
          </p:cNvPicPr>
          <p:nvPr/>
        </p:nvPicPr>
        <p:blipFill>
          <a:blip r:embed="rId3"/>
          <a:stretch>
            <a:fillRect/>
          </a:stretch>
        </p:blipFill>
        <p:spPr>
          <a:xfrm>
            <a:off x="256266" y="1577050"/>
            <a:ext cx="8580917" cy="3703899"/>
          </a:xfrm>
          <a:prstGeom prst="rect">
            <a:avLst/>
          </a:prstGeom>
        </p:spPr>
      </p:pic>
      <p:sp>
        <p:nvSpPr>
          <p:cNvPr id="2" name="Espaço Reservado para Rodapé 1">
            <a:extLst>
              <a:ext uri="{FF2B5EF4-FFF2-40B4-BE49-F238E27FC236}">
                <a16:creationId xmlns:a16="http://schemas.microsoft.com/office/drawing/2014/main" id="{F05C8941-EBE0-6AA9-6F62-8676BFA405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688728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A21D-7E0F-19C3-D887-4EE0936F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B925-9D83-EA15-5180-A7ED22BC61E5}"/>
              </a:ext>
            </a:extLst>
          </p:cNvPr>
          <p:cNvSpPr>
            <a:spLocks noGrp="1"/>
          </p:cNvSpPr>
          <p:nvPr>
            <p:ph type="title"/>
          </p:nvPr>
        </p:nvSpPr>
        <p:spPr>
          <a:xfrm>
            <a:off x="104172" y="160327"/>
            <a:ext cx="8843058" cy="1193911"/>
          </a:xfrm>
        </p:spPr>
        <p:txBody>
          <a:bodyPr anchor="ctr">
            <a:normAutofit/>
          </a:bodyPr>
          <a:lstStyle/>
          <a:p>
            <a:pPr algn="ctr"/>
            <a:r>
              <a:rPr lang="pt-BR" sz="4800" b="1" dirty="0"/>
              <a:t>Valores e Condições Comerciais</a:t>
            </a:r>
            <a:br>
              <a:rPr lang="pt-BR" sz="4800" b="1" dirty="0"/>
            </a:br>
            <a:r>
              <a:rPr lang="pt-BR" sz="3200" b="1" dirty="0"/>
              <a:t>(Infraestrutura Computacional)</a:t>
            </a:r>
            <a:endParaRPr lang="pt-BR" sz="4800" b="1" dirty="0"/>
          </a:p>
        </p:txBody>
      </p:sp>
      <p:graphicFrame>
        <p:nvGraphicFramePr>
          <p:cNvPr id="6" name="Tabela 5">
            <a:extLst>
              <a:ext uri="{FF2B5EF4-FFF2-40B4-BE49-F238E27FC236}">
                <a16:creationId xmlns:a16="http://schemas.microsoft.com/office/drawing/2014/main" id="{B7A291EF-19AC-227A-C9FE-C52940C9A58D}"/>
              </a:ext>
            </a:extLst>
          </p:cNvPr>
          <p:cNvGraphicFramePr>
            <a:graphicFrameLocks noGrp="1"/>
          </p:cNvGraphicFramePr>
          <p:nvPr>
            <p:extLst>
              <p:ext uri="{D42A27DB-BD31-4B8C-83A1-F6EECF244321}">
                <p14:modId xmlns:p14="http://schemas.microsoft.com/office/powerpoint/2010/main" val="4210842172"/>
              </p:ext>
            </p:extLst>
          </p:nvPr>
        </p:nvGraphicFramePr>
        <p:xfrm>
          <a:off x="659757" y="1354238"/>
          <a:ext cx="7998106" cy="5081593"/>
        </p:xfrm>
        <a:graphic>
          <a:graphicData uri="http://schemas.openxmlformats.org/drawingml/2006/table">
            <a:tbl>
              <a:tblPr firstRow="1" bandRow="1">
                <a:tableStyleId>{5C22544A-7EE6-4342-B048-85BDC9FD1C3A}</a:tableStyleId>
              </a:tblPr>
              <a:tblGrid>
                <a:gridCol w="1539433">
                  <a:extLst>
                    <a:ext uri="{9D8B030D-6E8A-4147-A177-3AD203B41FA5}">
                      <a16:colId xmlns:a16="http://schemas.microsoft.com/office/drawing/2014/main" val="2135881087"/>
                    </a:ext>
                  </a:extLst>
                </a:gridCol>
                <a:gridCol w="2164466">
                  <a:extLst>
                    <a:ext uri="{9D8B030D-6E8A-4147-A177-3AD203B41FA5}">
                      <a16:colId xmlns:a16="http://schemas.microsoft.com/office/drawing/2014/main" val="2530009532"/>
                    </a:ext>
                  </a:extLst>
                </a:gridCol>
                <a:gridCol w="2210765">
                  <a:extLst>
                    <a:ext uri="{9D8B030D-6E8A-4147-A177-3AD203B41FA5}">
                      <a16:colId xmlns:a16="http://schemas.microsoft.com/office/drawing/2014/main" val="1906653301"/>
                    </a:ext>
                  </a:extLst>
                </a:gridCol>
                <a:gridCol w="2083442">
                  <a:extLst>
                    <a:ext uri="{9D8B030D-6E8A-4147-A177-3AD203B41FA5}">
                      <a16:colId xmlns:a16="http://schemas.microsoft.com/office/drawing/2014/main" val="3510159505"/>
                    </a:ext>
                  </a:extLst>
                </a:gridCol>
              </a:tblGrid>
              <a:tr h="582194">
                <a:tc>
                  <a:txBody>
                    <a:bodyPr/>
                    <a:lstStyle/>
                    <a:p>
                      <a:endParaRPr lang="pt-BR" sz="2000" dirty="0"/>
                    </a:p>
                  </a:txBody>
                  <a:tcPr/>
                </a:tc>
                <a:tc gridSpan="3">
                  <a:txBody>
                    <a:bodyPr/>
                    <a:lstStyle/>
                    <a:p>
                      <a:pPr algn="ctr"/>
                      <a:endParaRPr lang="pt-BR" sz="2000" dirty="0"/>
                    </a:p>
                    <a:p>
                      <a:pPr algn="ctr"/>
                      <a:r>
                        <a:rPr lang="pt-BR" sz="2000" dirty="0"/>
                        <a:t>TASY Oracle</a:t>
                      </a:r>
                    </a:p>
                  </a:txBody>
                  <a:tcPr/>
                </a:tc>
                <a:tc hMerge="1">
                  <a:txBody>
                    <a:bodyPr/>
                    <a:lstStyle/>
                    <a:p>
                      <a:endParaRPr lang="pt-BR" sz="1200" dirty="0"/>
                    </a:p>
                  </a:txBody>
                  <a:tcPr/>
                </a:tc>
                <a:tc hMerge="1">
                  <a:txBody>
                    <a:bodyPr/>
                    <a:lstStyle/>
                    <a:p>
                      <a:endParaRPr lang="pt-BR" sz="1200" dirty="0"/>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err="1"/>
                        <a:t>OnP</a:t>
                      </a:r>
                      <a:endParaRPr lang="pt-BR" sz="2000" b="1" dirty="0"/>
                    </a:p>
                  </a:txBody>
                  <a:tcPr/>
                </a:tc>
                <a:tc>
                  <a:txBody>
                    <a:bodyPr/>
                    <a:lstStyle/>
                    <a:p>
                      <a:pPr algn="ctr"/>
                      <a:r>
                        <a:rPr lang="pt-BR" sz="2000" b="1" dirty="0" err="1"/>
                        <a:t>OnP+Cloud</a:t>
                      </a:r>
                      <a:endParaRPr lang="pt-BR" sz="2000" b="1" dirty="0"/>
                    </a:p>
                  </a:txBody>
                  <a:tcPr/>
                </a:tc>
                <a:tc>
                  <a:txBody>
                    <a:bodyPr/>
                    <a:lstStyle/>
                    <a:p>
                      <a:pPr algn="ctr"/>
                      <a:r>
                        <a:rPr lang="pt-BR" sz="2000" b="1" dirty="0"/>
                        <a:t>Full Cloud</a:t>
                      </a:r>
                    </a:p>
                  </a:txBody>
                  <a:tcPr/>
                </a:tc>
                <a:extLst>
                  <a:ext uri="{0D108BD9-81ED-4DB2-BD59-A6C34878D82A}">
                    <a16:rowId xmlns:a16="http://schemas.microsoft.com/office/drawing/2014/main" val="4117667526"/>
                  </a:ext>
                </a:extLst>
              </a:tr>
              <a:tr h="667179">
                <a:tc>
                  <a:txBody>
                    <a:bodyPr/>
                    <a:lstStyle/>
                    <a:p>
                      <a:pPr algn="r"/>
                      <a:r>
                        <a:rPr lang="pt-BR" sz="1400" b="1" kern="1200" dirty="0">
                          <a:solidFill>
                            <a:schemeClr val="tx1"/>
                          </a:solidFill>
                          <a:latin typeface="+mn-lt"/>
                          <a:ea typeface="+mn-ea"/>
                          <a:cs typeface="+mn-cs"/>
                        </a:rPr>
                        <a:t>Implantação e demais:</a:t>
                      </a:r>
                      <a:endParaRPr lang="pt-BR" sz="12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3.117.391,92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R$ 411.767,64 </a:t>
                      </a:r>
                      <a:r>
                        <a:rPr lang="pt-BR" sz="1400" b="1" kern="1200" dirty="0">
                          <a:solidFill>
                            <a:schemeClr val="dk1"/>
                          </a:solidFill>
                          <a:latin typeface="+mn-lt"/>
                          <a:ea typeface="+mn-ea"/>
                          <a:cs typeface="+mn-cs"/>
                        </a:rPr>
                        <a:t>(2º ano</a:t>
                      </a:r>
                      <a:r>
                        <a:rPr lang="pt-BR" sz="1400" b="1" dirty="0"/>
                        <a:t>)</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R$ 450.683,04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R$ 415.854,21 (2º ano)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(2º ano)</a:t>
                      </a:r>
                    </a:p>
                  </a:txBody>
                  <a:tcPr/>
                </a:tc>
                <a:extLst>
                  <a:ext uri="{0D108BD9-81ED-4DB2-BD59-A6C34878D82A}">
                    <a16:rowId xmlns:a16="http://schemas.microsoft.com/office/drawing/2014/main" val="1470867125"/>
                  </a:ext>
                </a:extLst>
              </a:tr>
              <a:tr h="892766">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latin typeface="+mn-lt"/>
                          <a:ea typeface="+mn-ea"/>
                          <a:cs typeface="+mn-cs"/>
                        </a:rPr>
                        <a:t>R$ 0,00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3753639003"/>
                  </a:ext>
                </a:extLst>
              </a:tr>
              <a:tr h="775374">
                <a:tc>
                  <a:txBody>
                    <a:bodyPr/>
                    <a:lstStyle/>
                    <a:p>
                      <a:pPr algn="r"/>
                      <a:r>
                        <a:rPr lang="pt-BR" sz="14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(2º ano)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(2º ano)</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txBody>
                  <a:tcPr/>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R$ 4.764.462,48</a:t>
                      </a:r>
                      <a:endParaRPr lang="pt-BR" sz="1400" b="1" kern="1200" dirty="0">
                        <a:solidFill>
                          <a:schemeClr val="tx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R$ 4.359.679,69</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R$ 2.059.468,47</a:t>
                      </a:r>
                    </a:p>
                  </a:txBody>
                  <a:tcPr/>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15CA6EB5-7276-1FF4-F2D4-3E09C05006FC}"/>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98625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207cedb8ab_0_33"/>
          <p:cNvSpPr txBox="1">
            <a:spLocks noGrp="1"/>
          </p:cNvSpPr>
          <p:nvPr>
            <p:ph type="title"/>
          </p:nvPr>
        </p:nvSpPr>
        <p:spPr>
          <a:xfrm>
            <a:off x="192629" y="273984"/>
            <a:ext cx="8322721" cy="994275"/>
          </a:xfrm>
          <a:prstGeom prst="rect">
            <a:avLst/>
          </a:prstGeom>
          <a:noFill/>
          <a:ln>
            <a:noFill/>
          </a:ln>
        </p:spPr>
        <p:txBody>
          <a:bodyPr spcFirstLastPara="1" vert="horz" wrap="square" lIns="68569" tIns="34275" rIns="68569" bIns="34275" rtlCol="0" anchor="ctr" anchorCtr="0">
            <a:normAutofit/>
          </a:bodyPr>
          <a:lstStyle/>
          <a:p>
            <a:r>
              <a:rPr lang="pt-BR" b="1" dirty="0"/>
              <a:t>2 - MV</a:t>
            </a:r>
            <a:endParaRPr b="1" dirty="0"/>
          </a:p>
        </p:txBody>
      </p:sp>
      <p:sp>
        <p:nvSpPr>
          <p:cNvPr id="292" name="Google Shape;292;g2207cedb8ab_0_33"/>
          <p:cNvSpPr txBox="1">
            <a:spLocks noGrp="1"/>
          </p:cNvSpPr>
          <p:nvPr>
            <p:ph idx="1"/>
          </p:nvPr>
        </p:nvSpPr>
        <p:spPr>
          <a:xfrm>
            <a:off x="628650" y="2226469"/>
            <a:ext cx="7886700" cy="3263400"/>
          </a:xfrm>
          <a:prstGeom prst="rect">
            <a:avLst/>
          </a:prstGeom>
          <a:noFill/>
          <a:ln>
            <a:noFill/>
          </a:ln>
        </p:spPr>
        <p:txBody>
          <a:bodyPr spcFirstLastPara="1" vert="horz" wrap="square" lIns="68569" tIns="34275" rIns="68569" bIns="34275" rtlCol="0" anchor="t" anchorCtr="0">
            <a:normAutofit/>
          </a:bodyPr>
          <a:lstStyle/>
          <a:p>
            <a:pPr marL="0" indent="0">
              <a:buNone/>
            </a:pPr>
            <a:endParaRPr/>
          </a:p>
        </p:txBody>
      </p:sp>
      <p:pic>
        <p:nvPicPr>
          <p:cNvPr id="293" name="Google Shape;293;g2207cedb8ab_0_33"/>
          <p:cNvPicPr preferRelativeResize="0"/>
          <p:nvPr/>
        </p:nvPicPr>
        <p:blipFill rotWithShape="1">
          <a:blip r:embed="rId3">
            <a:alphaModFix/>
          </a:blip>
          <a:srcRect/>
          <a:stretch/>
        </p:blipFill>
        <p:spPr>
          <a:xfrm>
            <a:off x="192629" y="2226470"/>
            <a:ext cx="5650706" cy="2957513"/>
          </a:xfrm>
          <a:prstGeom prst="rect">
            <a:avLst/>
          </a:prstGeom>
          <a:noFill/>
          <a:ln>
            <a:noFill/>
          </a:ln>
        </p:spPr>
      </p:pic>
      <p:pic>
        <p:nvPicPr>
          <p:cNvPr id="294" name="Google Shape;294;g2207cedb8ab_0_33"/>
          <p:cNvPicPr preferRelativeResize="0"/>
          <p:nvPr/>
        </p:nvPicPr>
        <p:blipFill rotWithShape="1">
          <a:blip r:embed="rId4">
            <a:alphaModFix/>
          </a:blip>
          <a:srcRect/>
          <a:stretch/>
        </p:blipFill>
        <p:spPr>
          <a:xfrm>
            <a:off x="5929312" y="3103376"/>
            <a:ext cx="3214688" cy="2300288"/>
          </a:xfrm>
          <a:prstGeom prst="rect">
            <a:avLst/>
          </a:prstGeom>
          <a:noFill/>
          <a:ln>
            <a:noFill/>
          </a:ln>
        </p:spPr>
      </p:pic>
      <p:sp>
        <p:nvSpPr>
          <p:cNvPr id="2" name="Espaço Reservado para Rodapé 1">
            <a:extLst>
              <a:ext uri="{FF2B5EF4-FFF2-40B4-BE49-F238E27FC236}">
                <a16:creationId xmlns:a16="http://schemas.microsoft.com/office/drawing/2014/main" id="{E348E251-B01A-7AC4-94F4-039BE91234FF}"/>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700174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07cedb8ab_0_39"/>
          <p:cNvSpPr txBox="1">
            <a:spLocks noGrp="1"/>
          </p:cNvSpPr>
          <p:nvPr>
            <p:ph type="title"/>
          </p:nvPr>
        </p:nvSpPr>
        <p:spPr>
          <a:xfrm>
            <a:off x="628650" y="136820"/>
            <a:ext cx="7886700" cy="994275"/>
          </a:xfrm>
          <a:prstGeom prst="rect">
            <a:avLst/>
          </a:prstGeom>
          <a:noFill/>
          <a:ln>
            <a:noFill/>
          </a:ln>
        </p:spPr>
        <p:txBody>
          <a:bodyPr spcFirstLastPara="1" vert="horz" wrap="square" lIns="68569" tIns="34275" rIns="68569" bIns="34275" rtlCol="0" anchor="ctr" anchorCtr="0">
            <a:normAutofit/>
          </a:bodyPr>
          <a:lstStyle/>
          <a:p>
            <a:pPr>
              <a:buSzPts val="1100"/>
            </a:pPr>
            <a:r>
              <a:rPr lang="pt-BR" b="1" dirty="0"/>
              <a:t>MV</a:t>
            </a:r>
            <a:endParaRPr b="1" dirty="0"/>
          </a:p>
        </p:txBody>
      </p:sp>
      <p:pic>
        <p:nvPicPr>
          <p:cNvPr id="301" name="Google Shape;301;g2207cedb8ab_0_39"/>
          <p:cNvPicPr preferRelativeResize="0"/>
          <p:nvPr/>
        </p:nvPicPr>
        <p:blipFill rotWithShape="1">
          <a:blip r:embed="rId3">
            <a:alphaModFix/>
          </a:blip>
          <a:srcRect/>
          <a:stretch/>
        </p:blipFill>
        <p:spPr>
          <a:xfrm>
            <a:off x="628650" y="1131095"/>
            <a:ext cx="7886700" cy="3969545"/>
          </a:xfrm>
          <a:prstGeom prst="rect">
            <a:avLst/>
          </a:prstGeom>
          <a:noFill/>
          <a:ln>
            <a:noFill/>
          </a:ln>
        </p:spPr>
      </p:pic>
      <p:sp>
        <p:nvSpPr>
          <p:cNvPr id="302" name="Google Shape;302;g2207cedb8ab_0_39"/>
          <p:cNvSpPr txBox="1"/>
          <p:nvPr/>
        </p:nvSpPr>
        <p:spPr>
          <a:xfrm>
            <a:off x="2405393" y="5100638"/>
            <a:ext cx="4047075" cy="722700"/>
          </a:xfrm>
          <a:prstGeom prst="rect">
            <a:avLst/>
          </a:prstGeom>
          <a:noFill/>
          <a:ln>
            <a:noFill/>
          </a:ln>
        </p:spPr>
        <p:txBody>
          <a:bodyPr spcFirstLastPara="1" wrap="square" lIns="68569" tIns="68569" rIns="68569" bIns="68569" anchor="t" anchorCtr="0">
            <a:noAutofit/>
          </a:bodyPr>
          <a:lstStyle/>
          <a:p>
            <a:pPr>
              <a:buSzPts val="1900"/>
            </a:pPr>
            <a:r>
              <a:rPr lang="pt-BR" sz="1425" b="1">
                <a:solidFill>
                  <a:srgbClr val="FF0000"/>
                </a:solidFill>
              </a:rPr>
              <a:t>Obs: Não apresenta licença e manutenção do sistema de gerenciamento de banco de dados.</a:t>
            </a:r>
            <a:endParaRPr sz="1425" b="1">
              <a:solidFill>
                <a:srgbClr val="FF0000"/>
              </a:solidFill>
            </a:endParaRPr>
          </a:p>
        </p:txBody>
      </p:sp>
      <p:sp>
        <p:nvSpPr>
          <p:cNvPr id="2" name="Espaço Reservado para Rodapé 1">
            <a:extLst>
              <a:ext uri="{FF2B5EF4-FFF2-40B4-BE49-F238E27FC236}">
                <a16:creationId xmlns:a16="http://schemas.microsoft.com/office/drawing/2014/main" id="{F8666C25-7831-8518-DCB7-6182C087C3C0}"/>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600527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B63A8FA-8FE4-D3C0-1DC4-AD2B5A944E9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DC0EA7A-FCC9-AA75-F20F-BCF249AFEB11}"/>
              </a:ext>
            </a:extLst>
          </p:cNvPr>
          <p:cNvSpPr>
            <a:spLocks noGrp="1"/>
          </p:cNvSpPr>
          <p:nvPr>
            <p:ph type="title"/>
          </p:nvPr>
        </p:nvSpPr>
        <p:spPr>
          <a:xfrm>
            <a:off x="353027" y="532472"/>
            <a:ext cx="8437943" cy="499430"/>
          </a:xfrm>
        </p:spPr>
        <p:txBody>
          <a:bodyPr anchor="ctr">
            <a:noAutofit/>
          </a:bodyPr>
          <a:lstStyle/>
          <a:p>
            <a:pPr algn="ctr"/>
            <a:r>
              <a:rPr lang="pt-BR" sz="3200" b="1" dirty="0"/>
              <a:t>Valores, Parcelamentos e Prazos  MV</a:t>
            </a:r>
          </a:p>
        </p:txBody>
      </p:sp>
      <p:graphicFrame>
        <p:nvGraphicFramePr>
          <p:cNvPr id="7" name="Tabela 6">
            <a:extLst>
              <a:ext uri="{FF2B5EF4-FFF2-40B4-BE49-F238E27FC236}">
                <a16:creationId xmlns:a16="http://schemas.microsoft.com/office/drawing/2014/main" id="{EFFDDA87-57F8-9B41-6670-3E04B4D6F086}"/>
              </a:ext>
            </a:extLst>
          </p:cNvPr>
          <p:cNvGraphicFramePr>
            <a:graphicFrameLocks noGrp="1"/>
          </p:cNvGraphicFramePr>
          <p:nvPr>
            <p:extLst>
              <p:ext uri="{D42A27DB-BD31-4B8C-83A1-F6EECF244321}">
                <p14:modId xmlns:p14="http://schemas.microsoft.com/office/powerpoint/2010/main" val="2202656656"/>
              </p:ext>
            </p:extLst>
          </p:nvPr>
        </p:nvGraphicFramePr>
        <p:xfrm>
          <a:off x="195969" y="1356644"/>
          <a:ext cx="8752061" cy="3798684"/>
        </p:xfrm>
        <a:graphic>
          <a:graphicData uri="http://schemas.openxmlformats.org/drawingml/2006/table">
            <a:tbl>
              <a:tblPr firstRow="1" bandRow="1">
                <a:tableStyleId>{5C22544A-7EE6-4342-B048-85BDC9FD1C3A}</a:tableStyleId>
              </a:tblPr>
              <a:tblGrid>
                <a:gridCol w="4352020">
                  <a:extLst>
                    <a:ext uri="{9D8B030D-6E8A-4147-A177-3AD203B41FA5}">
                      <a16:colId xmlns:a16="http://schemas.microsoft.com/office/drawing/2014/main" val="2135881087"/>
                    </a:ext>
                  </a:extLst>
                </a:gridCol>
                <a:gridCol w="4400041">
                  <a:extLst>
                    <a:ext uri="{9D8B030D-6E8A-4147-A177-3AD203B41FA5}">
                      <a16:colId xmlns:a16="http://schemas.microsoft.com/office/drawing/2014/main" val="2530009532"/>
                    </a:ext>
                  </a:extLst>
                </a:gridCol>
              </a:tblGrid>
              <a:tr h="611742">
                <a:tc>
                  <a:txBody>
                    <a:bodyPr/>
                    <a:lstStyle/>
                    <a:p>
                      <a:r>
                        <a:rPr lang="pt-BR" sz="1600" dirty="0"/>
                        <a:t>Descrição</a:t>
                      </a:r>
                    </a:p>
                  </a:txBody>
                  <a:tcPr anchor="b"/>
                </a:tc>
                <a:tc>
                  <a:txBody>
                    <a:bodyPr/>
                    <a:lstStyle/>
                    <a:p>
                      <a:r>
                        <a:rPr lang="pt-BR" sz="1600" dirty="0"/>
                        <a:t>Valor</a:t>
                      </a:r>
                    </a:p>
                  </a:txBody>
                  <a:tcPr anchor="b"/>
                </a:tc>
                <a:extLst>
                  <a:ext uri="{0D108BD9-81ED-4DB2-BD59-A6C34878D82A}">
                    <a16:rowId xmlns:a16="http://schemas.microsoft.com/office/drawing/2014/main" val="4117667526"/>
                  </a:ext>
                </a:extLst>
              </a:tr>
              <a:tr h="530177">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Tempo de Implantação e valor:</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Total: R$ 1.128.314,40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R$ 843,600,00 (licença) = R$ 1.971.914,40 </a:t>
                      </a:r>
                    </a:p>
                  </a:txBody>
                  <a:tcPr/>
                </a:tc>
                <a:extLst>
                  <a:ext uri="{0D108BD9-81ED-4DB2-BD59-A6C34878D82A}">
                    <a16:rowId xmlns:a16="http://schemas.microsoft.com/office/drawing/2014/main" val="1052471548"/>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R$ 197.191,44</a:t>
                      </a:r>
                    </a:p>
                  </a:txBody>
                  <a:tcPr/>
                </a:tc>
                <a:extLst>
                  <a:ext uri="{0D108BD9-81ED-4DB2-BD59-A6C34878D82A}">
                    <a16:rowId xmlns:a16="http://schemas.microsoft.com/office/drawing/2014/main" val="1470867125"/>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R$ 640.080,00</a:t>
                      </a:r>
                    </a:p>
                  </a:txBody>
                  <a:tcPr/>
                </a:tc>
                <a:extLst>
                  <a:ext uri="{0D108BD9-81ED-4DB2-BD59-A6C34878D82A}">
                    <a16:rowId xmlns:a16="http://schemas.microsoft.com/office/drawing/2014/main" val="3753639003"/>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Valor da manutenção mês: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R$ 53.340,00</a:t>
                      </a:r>
                    </a:p>
                    <a:p>
                      <a:pPr algn="r"/>
                      <a:endParaRPr lang="pt-BR" sz="1800" b="1" kern="1200" dirty="0">
                        <a:solidFill>
                          <a:schemeClr val="tx1"/>
                        </a:solidFill>
                        <a:latin typeface="+mn-lt"/>
                        <a:ea typeface="+mn-ea"/>
                        <a:cs typeface="+mn-cs"/>
                      </a:endParaRPr>
                    </a:p>
                  </a:txBody>
                  <a:tcPr/>
                </a:tc>
                <a:extLst>
                  <a:ext uri="{0D108BD9-81ED-4DB2-BD59-A6C34878D82A}">
                    <a16:rowId xmlns:a16="http://schemas.microsoft.com/office/drawing/2014/main" val="2304447189"/>
                  </a:ext>
                </a:extLst>
              </a:tr>
              <a:tr h="496191">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800" b="1" kern="1200" dirty="0">
                          <a:solidFill>
                            <a:schemeClr val="tx1"/>
                          </a:solidFill>
                          <a:latin typeface="+mn-lt"/>
                          <a:ea typeface="+mn-ea"/>
                          <a:cs typeface="+mn-cs"/>
                        </a:rPr>
                        <a:t>R$ 1.280.160,00</a:t>
                      </a:r>
                    </a:p>
                    <a:p>
                      <a:pPr marL="0" marR="0" lvl="0" indent="0" algn="r" defTabSz="685800" rtl="0" eaLnBrk="1" fontAlgn="auto" latinLnBrk="0" hangingPunct="1">
                        <a:lnSpc>
                          <a:spcPct val="100000"/>
                        </a:lnSpc>
                        <a:spcBef>
                          <a:spcPts val="0"/>
                        </a:spcBef>
                        <a:spcAft>
                          <a:spcPts val="0"/>
                        </a:spcAft>
                        <a:buClrTx/>
                        <a:buSzTx/>
                        <a:buFontTx/>
                        <a:buNone/>
                        <a:tabLst/>
                        <a:defRPr/>
                      </a:pPr>
                      <a:endParaRPr lang="pt-BR" sz="1800" b="1" kern="1200" dirty="0">
                        <a:solidFill>
                          <a:schemeClr val="tx1"/>
                        </a:solidFill>
                        <a:latin typeface="+mn-lt"/>
                        <a:ea typeface="+mn-ea"/>
                        <a:cs typeface="+mn-cs"/>
                      </a:endParaRPr>
                    </a:p>
                  </a:txBody>
                  <a:tcPr/>
                </a:tc>
                <a:extLst>
                  <a:ext uri="{0D108BD9-81ED-4DB2-BD59-A6C34878D82A}">
                    <a16:rowId xmlns:a16="http://schemas.microsoft.com/office/drawing/2014/main" val="3110679299"/>
                  </a:ext>
                </a:extLst>
              </a:tr>
            </a:tbl>
          </a:graphicData>
        </a:graphic>
      </p:graphicFrame>
      <p:sp>
        <p:nvSpPr>
          <p:cNvPr id="2" name="Espaço Reservado para Rodapé 1">
            <a:extLst>
              <a:ext uri="{FF2B5EF4-FFF2-40B4-BE49-F238E27FC236}">
                <a16:creationId xmlns:a16="http://schemas.microsoft.com/office/drawing/2014/main" id="{280A112D-8535-74C2-BFC0-9E89B8E673A2}"/>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578688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EB2E-0BA8-5B5B-3E18-532C08EB1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6FBFB-FFC0-91D9-5E19-F844AD8CEB85}"/>
              </a:ext>
            </a:extLst>
          </p:cNvPr>
          <p:cNvSpPr>
            <a:spLocks noGrp="1"/>
          </p:cNvSpPr>
          <p:nvPr>
            <p:ph type="title"/>
          </p:nvPr>
        </p:nvSpPr>
        <p:spPr>
          <a:xfrm>
            <a:off x="104172" y="160327"/>
            <a:ext cx="8843058" cy="1193911"/>
          </a:xfrm>
        </p:spPr>
        <p:txBody>
          <a:bodyPr anchor="ctr">
            <a:normAutofit/>
          </a:bodyPr>
          <a:lstStyle/>
          <a:p>
            <a:pPr algn="ctr"/>
            <a:r>
              <a:rPr lang="pt-BR" sz="4800" b="1" dirty="0"/>
              <a:t>Valores e Condições Comerciais</a:t>
            </a:r>
            <a:br>
              <a:rPr lang="pt-BR" sz="4800" b="1" dirty="0"/>
            </a:br>
            <a:r>
              <a:rPr lang="pt-BR" sz="3200" b="1" dirty="0"/>
              <a:t>(Infraestrutura Computacional)</a:t>
            </a:r>
            <a:endParaRPr lang="pt-BR" sz="4800" b="1" dirty="0"/>
          </a:p>
        </p:txBody>
      </p:sp>
      <p:graphicFrame>
        <p:nvGraphicFramePr>
          <p:cNvPr id="6" name="Tabela 5">
            <a:extLst>
              <a:ext uri="{FF2B5EF4-FFF2-40B4-BE49-F238E27FC236}">
                <a16:creationId xmlns:a16="http://schemas.microsoft.com/office/drawing/2014/main" id="{0C0CA374-DEBC-18AC-5DE2-ACACB2F501F5}"/>
              </a:ext>
            </a:extLst>
          </p:cNvPr>
          <p:cNvGraphicFramePr>
            <a:graphicFrameLocks noGrp="1"/>
          </p:cNvGraphicFramePr>
          <p:nvPr>
            <p:extLst>
              <p:ext uri="{D42A27DB-BD31-4B8C-83A1-F6EECF244321}">
                <p14:modId xmlns:p14="http://schemas.microsoft.com/office/powerpoint/2010/main" val="601893368"/>
              </p:ext>
            </p:extLst>
          </p:nvPr>
        </p:nvGraphicFramePr>
        <p:xfrm>
          <a:off x="2720050" y="1460502"/>
          <a:ext cx="3703899" cy="5017252"/>
        </p:xfrm>
        <a:graphic>
          <a:graphicData uri="http://schemas.openxmlformats.org/drawingml/2006/table">
            <a:tbl>
              <a:tblPr firstRow="1" bandRow="1">
                <a:tableStyleId>{5C22544A-7EE6-4342-B048-85BDC9FD1C3A}</a:tableStyleId>
              </a:tblPr>
              <a:tblGrid>
                <a:gridCol w="1539433">
                  <a:extLst>
                    <a:ext uri="{9D8B030D-6E8A-4147-A177-3AD203B41FA5}">
                      <a16:colId xmlns:a16="http://schemas.microsoft.com/office/drawing/2014/main" val="2135881087"/>
                    </a:ext>
                  </a:extLst>
                </a:gridCol>
                <a:gridCol w="2164466">
                  <a:extLst>
                    <a:ext uri="{9D8B030D-6E8A-4147-A177-3AD203B41FA5}">
                      <a16:colId xmlns:a16="http://schemas.microsoft.com/office/drawing/2014/main" val="2530009532"/>
                    </a:ext>
                  </a:extLst>
                </a:gridCol>
              </a:tblGrid>
              <a:tr h="582194">
                <a:tc>
                  <a:txBody>
                    <a:bodyPr/>
                    <a:lstStyle/>
                    <a:p>
                      <a:endParaRPr lang="pt-BR" sz="2000" dirty="0"/>
                    </a:p>
                  </a:txBody>
                  <a:tcPr/>
                </a:tc>
                <a:tc>
                  <a:txBody>
                    <a:bodyPr/>
                    <a:lstStyle/>
                    <a:p>
                      <a:pPr algn="ctr"/>
                      <a:endParaRPr lang="pt-BR" sz="2000" dirty="0"/>
                    </a:p>
                    <a:p>
                      <a:pPr algn="ctr"/>
                      <a:r>
                        <a:rPr lang="pt-BR" sz="2000" dirty="0"/>
                        <a:t>MV</a:t>
                      </a:r>
                    </a:p>
                  </a:txBody>
                  <a:tcPr/>
                </a:tc>
                <a:extLst>
                  <a:ext uri="{0D108BD9-81ED-4DB2-BD59-A6C34878D82A}">
                    <a16:rowId xmlns:a16="http://schemas.microsoft.com/office/drawing/2014/main" val="1303682747"/>
                  </a:ext>
                </a:extLst>
              </a:tr>
              <a:tr h="582194">
                <a:tc>
                  <a:txBody>
                    <a:bodyPr/>
                    <a:lstStyle/>
                    <a:p>
                      <a:r>
                        <a:rPr lang="pt-BR" sz="2000" b="1" dirty="0"/>
                        <a:t>Descrição</a:t>
                      </a:r>
                    </a:p>
                  </a:txBody>
                  <a:tcPr/>
                </a:tc>
                <a:tc>
                  <a:txBody>
                    <a:bodyPr/>
                    <a:lstStyle/>
                    <a:p>
                      <a:pPr algn="ctr"/>
                      <a:r>
                        <a:rPr lang="pt-BR" sz="2000" b="1" dirty="0"/>
                        <a:t>Valor</a:t>
                      </a:r>
                    </a:p>
                  </a:txBody>
                  <a:tcPr/>
                </a:tc>
                <a:extLst>
                  <a:ext uri="{0D108BD9-81ED-4DB2-BD59-A6C34878D82A}">
                    <a16:rowId xmlns:a16="http://schemas.microsoft.com/office/drawing/2014/main" val="4117667526"/>
                  </a:ext>
                </a:extLst>
              </a:tr>
              <a:tr h="667179">
                <a:tc>
                  <a:txBody>
                    <a:bodyPr/>
                    <a:lstStyle/>
                    <a:p>
                      <a:pPr algn="r"/>
                      <a:r>
                        <a:rPr lang="pt-BR" sz="1400" b="1" kern="1200" dirty="0">
                          <a:solidFill>
                            <a:schemeClr val="tx1"/>
                          </a:solidFill>
                          <a:latin typeface="+mn-lt"/>
                          <a:ea typeface="+mn-ea"/>
                          <a:cs typeface="+mn-cs"/>
                        </a:rPr>
                        <a:t>Implantação e demais:</a:t>
                      </a:r>
                      <a:endParaRPr lang="pt-BR" sz="12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tc>
                <a:extLst>
                  <a:ext uri="{0D108BD9-81ED-4DB2-BD59-A6C34878D82A}">
                    <a16:rowId xmlns:a16="http://schemas.microsoft.com/office/drawing/2014/main" val="2784250655"/>
                  </a:ext>
                </a:extLst>
              </a:tr>
              <a:tr h="667179">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470867125"/>
                  </a:ext>
                </a:extLst>
              </a:tr>
              <a:tr h="892766">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3753639003"/>
                  </a:ext>
                </a:extLst>
              </a:tr>
              <a:tr h="775374">
                <a:tc>
                  <a:txBody>
                    <a:bodyPr/>
                    <a:lstStyle/>
                    <a:p>
                      <a:pPr algn="r"/>
                      <a:r>
                        <a:rPr lang="pt-BR" sz="14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2304447189"/>
                  </a:ext>
                </a:extLst>
              </a:tr>
              <a:tr h="667179">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Não detalhado</a:t>
                      </a:r>
                      <a:endParaRPr lang="pt-BR" sz="1400" b="1" kern="1200" dirty="0">
                        <a:solidFill>
                          <a:schemeClr val="tx1"/>
                        </a:solidFill>
                        <a:latin typeface="+mn-lt"/>
                        <a:ea typeface="+mn-ea"/>
                        <a:cs typeface="+mn-cs"/>
                      </a:endParaRPr>
                    </a:p>
                  </a:txBody>
                  <a:tcPr/>
                </a:tc>
                <a:extLst>
                  <a:ext uri="{0D108BD9-81ED-4DB2-BD59-A6C34878D82A}">
                    <a16:rowId xmlns:a16="http://schemas.microsoft.com/office/drawing/2014/main" val="3218030701"/>
                  </a:ext>
                </a:extLst>
              </a:tr>
            </a:tbl>
          </a:graphicData>
        </a:graphic>
      </p:graphicFrame>
      <p:sp>
        <p:nvSpPr>
          <p:cNvPr id="3" name="Espaço Reservado para Rodapé 2">
            <a:extLst>
              <a:ext uri="{FF2B5EF4-FFF2-40B4-BE49-F238E27FC236}">
                <a16:creationId xmlns:a16="http://schemas.microsoft.com/office/drawing/2014/main" id="{D108C399-473A-7134-8DFC-798BBF1F5966}"/>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84854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a:extLst>
            <a:ext uri="{FF2B5EF4-FFF2-40B4-BE49-F238E27FC236}">
              <a16:creationId xmlns:a16="http://schemas.microsoft.com/office/drawing/2014/main" id="{E68C0C75-76D4-533C-9BEE-7F6FB88B3383}"/>
            </a:ext>
          </a:extLst>
        </p:cNvPr>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ight Triangle 26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ectangle 26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5">
            <a:extLst>
              <a:ext uri="{FF2B5EF4-FFF2-40B4-BE49-F238E27FC236}">
                <a16:creationId xmlns:a16="http://schemas.microsoft.com/office/drawing/2014/main" id="{1AE988C1-949A-9D3E-DFC7-210F3EB05AFD}"/>
              </a:ext>
            </a:extLst>
          </p:cNvPr>
          <p:cNvSpPr txBox="1"/>
          <p:nvPr/>
        </p:nvSpPr>
        <p:spPr>
          <a:xfrm>
            <a:off x="963930" y="1008993"/>
            <a:ext cx="6923558" cy="354204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SzPts val="5400"/>
            </a:pPr>
            <a:r>
              <a:rPr lang="en-US" sz="5500" b="1" kern="1200">
                <a:solidFill>
                  <a:schemeClr val="tx1"/>
                </a:solidFill>
                <a:latin typeface="+mj-lt"/>
                <a:ea typeface="+mj-ea"/>
                <a:cs typeface="+mj-cs"/>
              </a:rPr>
              <a:t>Open Source</a:t>
            </a:r>
          </a:p>
          <a:p>
            <a:pPr>
              <a:lnSpc>
                <a:spcPct val="90000"/>
              </a:lnSpc>
              <a:spcBef>
                <a:spcPct val="0"/>
              </a:spcBef>
              <a:spcAft>
                <a:spcPts val="600"/>
              </a:spcAft>
              <a:buSzPts val="5400"/>
            </a:pPr>
            <a:r>
              <a:rPr lang="en-US" sz="5500" b="1" kern="1200">
                <a:solidFill>
                  <a:schemeClr val="tx1"/>
                </a:solidFill>
                <a:latin typeface="+mj-lt"/>
                <a:ea typeface="+mj-ea"/>
                <a:cs typeface="+mj-cs"/>
              </a:rPr>
              <a:t>Sistema Aberto</a:t>
            </a:r>
          </a:p>
          <a:p>
            <a:pPr>
              <a:lnSpc>
                <a:spcPct val="90000"/>
              </a:lnSpc>
              <a:spcBef>
                <a:spcPct val="0"/>
              </a:spcBef>
              <a:spcAft>
                <a:spcPts val="600"/>
              </a:spcAft>
              <a:buSzPts val="5400"/>
            </a:pPr>
            <a:r>
              <a:rPr lang="en-US" sz="5500" b="1" kern="1200">
                <a:solidFill>
                  <a:schemeClr val="tx1"/>
                </a:solidFill>
                <a:latin typeface="+mj-lt"/>
                <a:ea typeface="+mj-ea"/>
                <a:cs typeface="+mj-cs"/>
              </a:rPr>
              <a:t>Proposta Sonda/AGHUse</a:t>
            </a:r>
          </a:p>
        </p:txBody>
      </p:sp>
      <p:sp>
        <p:nvSpPr>
          <p:cNvPr id="2" name="Espaço Reservado para Rodapé 1">
            <a:extLst>
              <a:ext uri="{FF2B5EF4-FFF2-40B4-BE49-F238E27FC236}">
                <a16:creationId xmlns:a16="http://schemas.microsoft.com/office/drawing/2014/main" id="{189F9185-9578-0149-BD79-92518FE5037C}"/>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103421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6" descr="Tela de televisão&#10;&#10;Descrição gerada automaticamente"/>
          <p:cNvPicPr preferRelativeResize="0">
            <a:picLocks noGrp="1"/>
          </p:cNvPicPr>
          <p:nvPr>
            <p:ph type="body" idx="1"/>
          </p:nvPr>
        </p:nvPicPr>
        <p:blipFill rotWithShape="1">
          <a:blip r:embed="rId3">
            <a:alphaModFix/>
          </a:blip>
          <a:srcRect/>
          <a:stretch/>
        </p:blipFill>
        <p:spPr>
          <a:xfrm>
            <a:off x="2500739" y="1546845"/>
            <a:ext cx="6011755" cy="3717113"/>
          </a:xfrm>
          <a:prstGeom prst="rect">
            <a:avLst/>
          </a:prstGeom>
          <a:noFill/>
          <a:ln>
            <a:noFill/>
          </a:ln>
        </p:spPr>
      </p:pic>
      <p:pic>
        <p:nvPicPr>
          <p:cNvPr id="317" name="Google Shape;317;p6"/>
          <p:cNvPicPr preferRelativeResize="0"/>
          <p:nvPr/>
        </p:nvPicPr>
        <p:blipFill rotWithShape="1">
          <a:blip r:embed="rId4">
            <a:alphaModFix/>
          </a:blip>
          <a:srcRect/>
          <a:stretch/>
        </p:blipFill>
        <p:spPr>
          <a:xfrm>
            <a:off x="504420" y="3659758"/>
            <a:ext cx="2750344" cy="1758657"/>
          </a:xfrm>
          <a:prstGeom prst="rect">
            <a:avLst/>
          </a:prstGeom>
          <a:noFill/>
          <a:ln>
            <a:noFill/>
          </a:ln>
        </p:spPr>
      </p:pic>
      <p:sp>
        <p:nvSpPr>
          <p:cNvPr id="320" name="Google Shape;320;p6"/>
          <p:cNvSpPr/>
          <p:nvPr/>
        </p:nvSpPr>
        <p:spPr>
          <a:xfrm rot="-3873240">
            <a:off x="5481421" y="1893776"/>
            <a:ext cx="1370764" cy="133968"/>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1" name="Google Shape;321;p6"/>
          <p:cNvSpPr/>
          <p:nvPr/>
        </p:nvSpPr>
        <p:spPr>
          <a:xfrm>
            <a:off x="6129604" y="2771622"/>
            <a:ext cx="798619" cy="148293"/>
          </a:xfrm>
          <a:prstGeom prst="rightArrow">
            <a:avLst>
              <a:gd name="adj1" fmla="val 50000"/>
              <a:gd name="adj2" fmla="val 50000"/>
            </a:avLst>
          </a:prstGeom>
          <a:solidFill>
            <a:schemeClr val="accent2"/>
          </a:solidFill>
          <a:ln w="19050" cap="flat" cmpd="sng">
            <a:solidFill>
              <a:srgbClr val="204613"/>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2" name="Google Shape;322;p6"/>
          <p:cNvSpPr txBox="1"/>
          <p:nvPr/>
        </p:nvSpPr>
        <p:spPr>
          <a:xfrm>
            <a:off x="6187514" y="1101502"/>
            <a:ext cx="828097" cy="276969"/>
          </a:xfrm>
          <a:prstGeom prst="rect">
            <a:avLst/>
          </a:prstGeom>
          <a:noFill/>
          <a:ln>
            <a:noFill/>
          </a:ln>
        </p:spPr>
        <p:txBody>
          <a:bodyPr spcFirstLastPara="1" wrap="square" lIns="68569" tIns="34275" rIns="68569" bIns="34275" anchor="t" anchorCtr="0">
            <a:spAutoFit/>
          </a:bodyPr>
          <a:lstStyle/>
          <a:p>
            <a:pPr>
              <a:buSzPts val="1800"/>
            </a:pPr>
            <a:r>
              <a:rPr lang="pt-BR" sz="1350" b="1" dirty="0" err="1">
                <a:solidFill>
                  <a:schemeClr val="accent1"/>
                </a:solidFill>
              </a:rPr>
              <a:t>HUF’s</a:t>
            </a:r>
            <a:endParaRPr sz="1350" b="1" dirty="0">
              <a:solidFill>
                <a:schemeClr val="accent1"/>
              </a:solidFill>
            </a:endParaRPr>
          </a:p>
        </p:txBody>
      </p:sp>
      <p:sp>
        <p:nvSpPr>
          <p:cNvPr id="314" name="Google Shape;314;p6"/>
          <p:cNvSpPr txBox="1">
            <a:spLocks noGrp="1"/>
          </p:cNvSpPr>
          <p:nvPr>
            <p:ph type="title"/>
          </p:nvPr>
        </p:nvSpPr>
        <p:spPr>
          <a:xfrm>
            <a:off x="300251" y="318811"/>
            <a:ext cx="8589405" cy="994275"/>
          </a:xfrm>
          <a:prstGeom prst="rect">
            <a:avLst/>
          </a:prstGeom>
          <a:noFill/>
          <a:ln>
            <a:noFill/>
          </a:ln>
        </p:spPr>
        <p:txBody>
          <a:bodyPr spcFirstLastPara="1" vert="horz" wrap="square" lIns="68569" tIns="34275" rIns="68569" bIns="34275" rtlCol="0" anchor="ctr" anchorCtr="0">
            <a:normAutofit/>
          </a:bodyPr>
          <a:lstStyle/>
          <a:p>
            <a:pPr>
              <a:buSzPts val="4400"/>
            </a:pPr>
            <a:r>
              <a:rPr lang="pt-BR" b="1" dirty="0"/>
              <a:t>SES       CIASC      </a:t>
            </a:r>
            <a:r>
              <a:rPr lang="pt-BR" b="1" dirty="0" err="1"/>
              <a:t>AGHUse</a:t>
            </a:r>
            <a:endParaRPr b="1" dirty="0"/>
          </a:p>
        </p:txBody>
      </p:sp>
      <p:sp>
        <p:nvSpPr>
          <p:cNvPr id="316" name="Google Shape;316;p6"/>
          <p:cNvSpPr txBox="1"/>
          <p:nvPr/>
        </p:nvSpPr>
        <p:spPr>
          <a:xfrm>
            <a:off x="129171" y="1406598"/>
            <a:ext cx="2080575" cy="1269548"/>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dirty="0">
              <a:solidFill>
                <a:schemeClr val="dk1"/>
              </a:solidFill>
            </a:endParaRPr>
          </a:p>
          <a:p>
            <a:pPr marL="4763" indent="-4763">
              <a:buClr>
                <a:schemeClr val="dk1"/>
              </a:buClr>
              <a:buSzPts val="1700"/>
              <a:buFont typeface="Arial"/>
              <a:buChar char="•"/>
            </a:pPr>
            <a:r>
              <a:rPr lang="pt-BR" sz="1275" dirty="0">
                <a:solidFill>
                  <a:schemeClr val="dk1"/>
                </a:solidFill>
              </a:rPr>
              <a:t>Mainframe (80s-90s)</a:t>
            </a:r>
            <a:endParaRPr sz="975" dirty="0"/>
          </a:p>
          <a:p>
            <a:pPr marL="4763" indent="-4763">
              <a:buClr>
                <a:schemeClr val="dk1"/>
              </a:buClr>
              <a:buSzPts val="1700"/>
              <a:buFont typeface="Arial"/>
              <a:buChar char="•"/>
            </a:pPr>
            <a:r>
              <a:rPr lang="pt-BR" sz="1275" dirty="0">
                <a:solidFill>
                  <a:schemeClr val="dk1"/>
                </a:solidFill>
              </a:rPr>
              <a:t>AGH (2000)</a:t>
            </a:r>
            <a:endParaRPr sz="975" dirty="0"/>
          </a:p>
          <a:p>
            <a:pPr marL="4763" indent="-4763">
              <a:buClr>
                <a:schemeClr val="dk1"/>
              </a:buClr>
              <a:buSzPts val="1700"/>
              <a:buFont typeface="Arial"/>
              <a:buChar char="•"/>
            </a:pPr>
            <a:r>
              <a:rPr lang="pt-BR" sz="1275" dirty="0">
                <a:solidFill>
                  <a:schemeClr val="dk1"/>
                </a:solidFill>
              </a:rPr>
              <a:t>Projeto AGHU (2009)</a:t>
            </a:r>
            <a:endParaRPr sz="975" dirty="0"/>
          </a:p>
          <a:p>
            <a:pPr marL="4763" indent="-4763">
              <a:buClr>
                <a:schemeClr val="dk1"/>
              </a:buClr>
              <a:buSzPts val="1700"/>
              <a:buFont typeface="Arial"/>
              <a:buChar char="•"/>
            </a:pPr>
            <a:r>
              <a:rPr lang="pt-BR" sz="1275" dirty="0" err="1">
                <a:solidFill>
                  <a:schemeClr val="dk1"/>
                </a:solidFill>
              </a:rPr>
              <a:t>AGHUse</a:t>
            </a:r>
            <a:r>
              <a:rPr lang="pt-BR" sz="1275" dirty="0">
                <a:solidFill>
                  <a:schemeClr val="dk1"/>
                </a:solidFill>
              </a:rPr>
              <a:t> (2014) </a:t>
            </a:r>
            <a:endParaRPr sz="975" dirty="0"/>
          </a:p>
          <a:p>
            <a:pPr>
              <a:buSzPts val="1800"/>
            </a:pPr>
            <a:endParaRPr sz="1350" dirty="0">
              <a:solidFill>
                <a:schemeClr val="dk1"/>
              </a:solidFill>
            </a:endParaRPr>
          </a:p>
        </p:txBody>
      </p:sp>
      <p:sp>
        <p:nvSpPr>
          <p:cNvPr id="318" name="Google Shape;318;p6"/>
          <p:cNvSpPr/>
          <p:nvPr/>
        </p:nvSpPr>
        <p:spPr>
          <a:xfrm>
            <a:off x="2885731" y="664514"/>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19" name="Google Shape;319;p6"/>
          <p:cNvSpPr/>
          <p:nvPr/>
        </p:nvSpPr>
        <p:spPr>
          <a:xfrm>
            <a:off x="1186816" y="662161"/>
            <a:ext cx="376618" cy="307573"/>
          </a:xfrm>
          <a:prstGeom prst="right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sz="1350">
              <a:solidFill>
                <a:schemeClr val="lt1"/>
              </a:solidFill>
            </a:endParaRPr>
          </a:p>
        </p:txBody>
      </p:sp>
      <p:sp>
        <p:nvSpPr>
          <p:cNvPr id="323" name="Google Shape;323;p6"/>
          <p:cNvSpPr txBox="1"/>
          <p:nvPr/>
        </p:nvSpPr>
        <p:spPr>
          <a:xfrm>
            <a:off x="7758806" y="2511058"/>
            <a:ext cx="1130850" cy="946383"/>
          </a:xfrm>
          <a:prstGeom prst="rect">
            <a:avLst/>
          </a:prstGeom>
          <a:solidFill>
            <a:schemeClr val="lt1"/>
          </a:solidFill>
          <a:ln w="38100" cap="flat" cmpd="sng">
            <a:solidFill>
              <a:srgbClr val="0000FF"/>
            </a:solidFill>
            <a:prstDash val="solid"/>
            <a:round/>
            <a:headEnd type="none" w="sm" len="sm"/>
            <a:tailEnd type="none" w="sm" len="sm"/>
          </a:ln>
        </p:spPr>
        <p:txBody>
          <a:bodyPr spcFirstLastPara="1" wrap="square" lIns="68569" tIns="34275" rIns="68569" bIns="34275" anchor="t" anchorCtr="0">
            <a:spAutoFit/>
          </a:bodyPr>
          <a:lstStyle/>
          <a:p>
            <a:pPr>
              <a:buSzPts val="1600"/>
            </a:pPr>
            <a:r>
              <a:rPr lang="pt-BR" sz="1125" b="1">
                <a:solidFill>
                  <a:schemeClr val="accent1"/>
                </a:solidFill>
              </a:rPr>
              <a:t>INclusão deNovos </a:t>
            </a:r>
            <a:endParaRPr sz="975"/>
          </a:p>
          <a:p>
            <a:pPr>
              <a:buSzPts val="1600"/>
            </a:pPr>
            <a:r>
              <a:rPr lang="pt-BR" sz="1125" b="1">
                <a:solidFill>
                  <a:schemeClr val="accent1"/>
                </a:solidFill>
              </a:rPr>
              <a:t>Módulos</a:t>
            </a:r>
            <a:endParaRPr sz="975"/>
          </a:p>
          <a:p>
            <a:pPr>
              <a:buSzPts val="1600"/>
            </a:pPr>
            <a:r>
              <a:rPr lang="pt-BR" sz="1125" b="1">
                <a:solidFill>
                  <a:schemeClr val="accent1"/>
                </a:solidFill>
              </a:rPr>
              <a:t>e </a:t>
            </a:r>
            <a:endParaRPr sz="975"/>
          </a:p>
          <a:p>
            <a:pPr>
              <a:buSzPts val="1600"/>
            </a:pPr>
            <a:r>
              <a:rPr lang="pt-BR" sz="1125" b="1">
                <a:solidFill>
                  <a:schemeClr val="accent1"/>
                </a:solidFill>
              </a:rPr>
              <a:t>atualizaçõe</a:t>
            </a:r>
            <a:r>
              <a:rPr lang="pt-BR" sz="1200" b="1">
                <a:solidFill>
                  <a:schemeClr val="accent1"/>
                </a:solidFill>
              </a:rPr>
              <a:t>s</a:t>
            </a:r>
            <a:endParaRPr sz="1050"/>
          </a:p>
        </p:txBody>
      </p:sp>
      <p:sp>
        <p:nvSpPr>
          <p:cNvPr id="324" name="Google Shape;324;p6"/>
          <p:cNvSpPr/>
          <p:nvPr/>
        </p:nvSpPr>
        <p:spPr>
          <a:xfrm>
            <a:off x="6120206" y="1958344"/>
            <a:ext cx="2925900" cy="2052000"/>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
        <p:nvSpPr>
          <p:cNvPr id="325" name="Google Shape;325;p6"/>
          <p:cNvSpPr/>
          <p:nvPr/>
        </p:nvSpPr>
        <p:spPr>
          <a:xfrm>
            <a:off x="5847828" y="902289"/>
            <a:ext cx="1260675" cy="716625"/>
          </a:xfrm>
          <a:prstGeom prst="ellipse">
            <a:avLst/>
          </a:prstGeom>
          <a:noFill/>
          <a:ln w="15240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buSzPts val="1400"/>
            </a:pPr>
            <a:endParaRPr sz="1050"/>
          </a:p>
        </p:txBody>
      </p:sp>
    </p:spTree>
    <p:extLst>
      <p:ext uri="{BB962C8B-B14F-4D97-AF65-F5344CB8AC3E}">
        <p14:creationId xmlns:p14="http://schemas.microsoft.com/office/powerpoint/2010/main" val="1149305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249D9F-2AD5-BA45-F189-A612826D8A6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23A119-BD3B-10BB-EEB4-634B54234E61}"/>
              </a:ext>
            </a:extLst>
          </p:cNvPr>
          <p:cNvSpPr>
            <a:spLocks noGrp="1"/>
          </p:cNvSpPr>
          <p:nvPr>
            <p:ph type="title"/>
          </p:nvPr>
        </p:nvSpPr>
        <p:spPr>
          <a:xfrm>
            <a:off x="963930" y="1050595"/>
            <a:ext cx="6056111" cy="1618489"/>
          </a:xfrm>
        </p:spPr>
        <p:txBody>
          <a:bodyPr anchor="ctr">
            <a:normAutofit/>
          </a:bodyPr>
          <a:lstStyle/>
          <a:p>
            <a:r>
              <a:rPr lang="pt-BR" sz="6300" b="1" dirty="0"/>
              <a:t>Introdução</a:t>
            </a:r>
          </a:p>
        </p:txBody>
      </p:sp>
      <p:sp>
        <p:nvSpPr>
          <p:cNvPr id="4" name="Espaço Reservado para Rodapé 3">
            <a:extLst>
              <a:ext uri="{FF2B5EF4-FFF2-40B4-BE49-F238E27FC236}">
                <a16:creationId xmlns:a16="http://schemas.microsoft.com/office/drawing/2014/main" id="{5A290A7B-B020-235D-DDDA-8C2D5B95B5C9}"/>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7D9A5385-5D2B-7364-759F-892641961619}"/>
              </a:ext>
            </a:extLst>
          </p:cNvPr>
          <p:cNvSpPr>
            <a:spLocks noGrp="1"/>
          </p:cNvSpPr>
          <p:nvPr>
            <p:ph idx="1"/>
          </p:nvPr>
        </p:nvSpPr>
        <p:spPr>
          <a:xfrm>
            <a:off x="963930" y="2969469"/>
            <a:ext cx="6056111" cy="2800395"/>
          </a:xfrm>
        </p:spPr>
        <p:txBody>
          <a:bodyPr anchor="t">
            <a:normAutofit/>
          </a:bodyPr>
          <a:lstStyle/>
          <a:p>
            <a:pPr>
              <a:buFontTx/>
              <a:buChar char="-"/>
            </a:pPr>
            <a:r>
              <a:rPr lang="pt-BR" b="1"/>
              <a:t>Importância do Sistema Front Office:</a:t>
            </a:r>
          </a:p>
          <a:p>
            <a:pPr marL="0" indent="0">
              <a:buNone/>
            </a:pPr>
            <a:endParaRPr lang="pt-BR"/>
          </a:p>
          <a:p>
            <a:pPr marL="0" lvl="1" indent="0">
              <a:buNone/>
            </a:pPr>
            <a:r>
              <a:rPr lang="pt-BR" sz="2100"/>
              <a:t>Centraliza informações, </a:t>
            </a:r>
            <a:r>
              <a:rPr lang="pt-BR" sz="2100" b="1"/>
              <a:t>otimiza a gestão de recursos, de leitos, insumos e prontuários eletrônicos</a:t>
            </a:r>
            <a:r>
              <a:rPr lang="pt-BR" sz="2100"/>
              <a:t>, garante a </a:t>
            </a:r>
            <a:r>
              <a:rPr lang="pt-BR" sz="2100" b="1"/>
              <a:t>segurança de dados e conformidade com a LGPD</a:t>
            </a:r>
            <a:r>
              <a:rPr lang="pt-BR" sz="2100"/>
              <a:t>, comunica com outras unidades de saúde e agiliza </a:t>
            </a:r>
            <a:r>
              <a:rPr lang="pt-BR" sz="2100" b="1"/>
              <a:t>diagnósticos e atendimentos</a:t>
            </a:r>
            <a:r>
              <a:rPr lang="pt-BR" sz="2100"/>
              <a:t>. </a:t>
            </a:r>
          </a:p>
        </p:txBody>
      </p:sp>
    </p:spTree>
    <p:extLst>
      <p:ext uri="{BB962C8B-B14F-4D97-AF65-F5344CB8AC3E}">
        <p14:creationId xmlns:p14="http://schemas.microsoft.com/office/powerpoint/2010/main" val="8554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10054"/>
            <a:ext cx="8520600" cy="1236644"/>
          </a:xfrm>
          <a:prstGeom prst="rect">
            <a:avLst/>
          </a:prstGeom>
        </p:spPr>
        <p:txBody>
          <a:bodyPr spcFirstLastPara="1" vert="horz" wrap="square" lIns="91425" tIns="91425" rIns="91425" bIns="91425" rtlCol="0" anchor="t" anchorCtr="0">
            <a:normAutofit/>
          </a:bodyPr>
          <a:lstStyle/>
          <a:p>
            <a:pPr algn="ctr"/>
            <a:r>
              <a:rPr lang="pt-BR" b="1" dirty="0">
                <a:solidFill>
                  <a:srgbClr val="0000FF"/>
                </a:solidFill>
              </a:rPr>
              <a:t>Mais de 80 Hospitais e Membros da Comunidade de Desenvolvimento </a:t>
            </a:r>
            <a:r>
              <a:rPr lang="pt-BR" b="1" dirty="0" err="1">
                <a:solidFill>
                  <a:srgbClr val="0000FF"/>
                </a:solidFill>
              </a:rPr>
              <a:t>AGHUse</a:t>
            </a:r>
            <a:endParaRPr b="1" dirty="0">
              <a:solidFill>
                <a:srgbClr val="0000FF"/>
              </a:solidFill>
            </a:endParaRPr>
          </a:p>
        </p:txBody>
      </p:sp>
      <p:sp>
        <p:nvSpPr>
          <p:cNvPr id="102" name="Google Shape;102;p20"/>
          <p:cNvSpPr txBox="1">
            <a:spLocks noGrp="1"/>
          </p:cNvSpPr>
          <p:nvPr>
            <p:ph type="body" idx="1"/>
          </p:nvPr>
        </p:nvSpPr>
        <p:spPr>
          <a:xfrm>
            <a:off x="311699" y="1673725"/>
            <a:ext cx="8647105" cy="4669202"/>
          </a:xfrm>
          <a:prstGeom prst="rect">
            <a:avLst/>
          </a:prstGeom>
        </p:spPr>
        <p:txBody>
          <a:bodyPr spcFirstLastPara="1" vert="horz" wrap="square" lIns="91425" tIns="91425" rIns="91425" bIns="91425" rtlCol="0" anchor="t" anchorCtr="0">
            <a:normAutofit fontScale="85000" lnSpcReduction="20000"/>
          </a:bodyPr>
          <a:lstStyle/>
          <a:p>
            <a:pPr marL="292100" indent="0">
              <a:spcBef>
                <a:spcPts val="500"/>
              </a:spcBef>
              <a:buClr>
                <a:srgbClr val="6AA84F"/>
              </a:buClr>
              <a:buSzPts val="2000"/>
              <a:buNone/>
            </a:pPr>
            <a:r>
              <a:rPr lang="pt-BR" sz="2000" b="1" dirty="0" err="1"/>
              <a:t>Ex</a:t>
            </a:r>
            <a:r>
              <a:rPr lang="pt-BR" sz="2000" b="1" dirty="0"/>
              <a:t>:</a:t>
            </a:r>
          </a:p>
          <a:p>
            <a:pPr marL="647700" indent="-355600">
              <a:lnSpc>
                <a:spcPct val="170000"/>
              </a:lnSpc>
              <a:spcBef>
                <a:spcPts val="500"/>
              </a:spcBef>
              <a:buClr>
                <a:srgbClr val="6AA84F"/>
              </a:buClr>
              <a:buSzPts val="2000"/>
              <a:buChar char="■"/>
            </a:pPr>
            <a:r>
              <a:rPr lang="pt-BR" sz="2000" dirty="0"/>
              <a:t>Hospital de Clínicas de Porto Alegre (</a:t>
            </a:r>
            <a:r>
              <a:rPr lang="pt-BR" sz="2000" b="1" dirty="0"/>
              <a:t>HCPA</a:t>
            </a:r>
            <a:r>
              <a:rPr lang="pt-BR" sz="2000" dirty="0"/>
              <a:t>)</a:t>
            </a:r>
            <a:endParaRPr sz="2000" dirty="0"/>
          </a:p>
          <a:p>
            <a:pPr marL="647700" indent="-355600">
              <a:lnSpc>
                <a:spcPct val="170000"/>
              </a:lnSpc>
              <a:buClr>
                <a:srgbClr val="6AA84F"/>
              </a:buClr>
              <a:buSzPts val="2000"/>
              <a:buChar char="■"/>
            </a:pPr>
            <a:r>
              <a:rPr lang="pt-BR" sz="2000" dirty="0"/>
              <a:t>Exército Brasileiro (</a:t>
            </a:r>
            <a:r>
              <a:rPr lang="pt-BR" sz="2000" b="1" dirty="0"/>
              <a:t>EB</a:t>
            </a:r>
            <a:r>
              <a:rPr lang="pt-BR" sz="2000" dirty="0"/>
              <a:t>) </a:t>
            </a:r>
            <a:endParaRPr sz="2000" dirty="0"/>
          </a:p>
          <a:p>
            <a:pPr marL="647700" indent="-355600">
              <a:lnSpc>
                <a:spcPct val="170000"/>
              </a:lnSpc>
              <a:buClr>
                <a:srgbClr val="6AA84F"/>
              </a:buClr>
              <a:buSzPts val="2000"/>
              <a:buChar char="■"/>
            </a:pPr>
            <a:r>
              <a:rPr lang="pt-BR" sz="2000" dirty="0"/>
              <a:t>Força Aérea Brasileira (</a:t>
            </a:r>
            <a:r>
              <a:rPr lang="pt-BR" sz="2000" b="1" dirty="0"/>
              <a:t>FAB</a:t>
            </a:r>
            <a:r>
              <a:rPr lang="pt-BR" sz="2000" dirty="0"/>
              <a:t>)</a:t>
            </a:r>
            <a:endParaRPr sz="2000" dirty="0"/>
          </a:p>
          <a:p>
            <a:pPr marL="647700" indent="-355600">
              <a:lnSpc>
                <a:spcPct val="170000"/>
              </a:lnSpc>
              <a:buClr>
                <a:srgbClr val="6AA84F"/>
              </a:buClr>
              <a:buSzPts val="2000"/>
              <a:buChar char="■"/>
            </a:pPr>
            <a:r>
              <a:rPr lang="pt-BR" sz="2000" dirty="0"/>
              <a:t>Marinha do Brasil</a:t>
            </a:r>
            <a:r>
              <a:rPr lang="pt-BR" sz="2000" b="1" dirty="0"/>
              <a:t> </a:t>
            </a:r>
            <a:r>
              <a:rPr lang="pt-BR" sz="2000" dirty="0"/>
              <a:t>(</a:t>
            </a:r>
            <a:r>
              <a:rPr lang="pt-BR" sz="2000" b="1" dirty="0"/>
              <a:t>MB</a:t>
            </a:r>
            <a:r>
              <a:rPr lang="pt-BR" sz="2000" dirty="0"/>
              <a:t>)</a:t>
            </a:r>
            <a:endParaRPr sz="2000" dirty="0"/>
          </a:p>
          <a:p>
            <a:pPr marL="647700" indent="-355600">
              <a:lnSpc>
                <a:spcPct val="170000"/>
              </a:lnSpc>
              <a:buClr>
                <a:srgbClr val="6AA84F"/>
              </a:buClr>
              <a:buSzPts val="2000"/>
              <a:buChar char="■"/>
            </a:pPr>
            <a:r>
              <a:rPr lang="pt-BR" sz="2000" dirty="0"/>
              <a:t>Universidade Estadual de Campinas (</a:t>
            </a:r>
            <a:r>
              <a:rPr lang="pt-BR" sz="2000" b="1" dirty="0"/>
              <a:t>UNICAMP</a:t>
            </a:r>
            <a:r>
              <a:rPr lang="pt-BR" sz="2000" dirty="0"/>
              <a:t>)</a:t>
            </a:r>
            <a:endParaRPr sz="2000" dirty="0"/>
          </a:p>
          <a:p>
            <a:pPr marL="647700" indent="-355600">
              <a:lnSpc>
                <a:spcPct val="170000"/>
              </a:lnSpc>
              <a:buClr>
                <a:srgbClr val="6AA84F"/>
              </a:buClr>
              <a:buSzPts val="2000"/>
              <a:buChar char="■"/>
            </a:pPr>
            <a:r>
              <a:rPr lang="pt-BR" sz="2000" dirty="0"/>
              <a:t>Universidade Federal do Rio de Janeiro (</a:t>
            </a:r>
            <a:r>
              <a:rPr lang="pt-BR" sz="2000" b="1" dirty="0"/>
              <a:t>UFRJ</a:t>
            </a:r>
            <a:r>
              <a:rPr lang="pt-BR" sz="2000" dirty="0"/>
              <a:t>)</a:t>
            </a:r>
            <a:endParaRPr sz="2000" dirty="0"/>
          </a:p>
          <a:p>
            <a:pPr marL="647700" indent="-355600">
              <a:lnSpc>
                <a:spcPct val="170000"/>
              </a:lnSpc>
              <a:buClr>
                <a:srgbClr val="6AA84F"/>
              </a:buClr>
              <a:buSzPts val="2000"/>
              <a:buChar char="■"/>
            </a:pPr>
            <a:r>
              <a:rPr lang="pt-BR" sz="2000" dirty="0"/>
              <a:t>Universidade Federal do Rio Grande do Sul (</a:t>
            </a:r>
            <a:r>
              <a:rPr lang="pt-BR" sz="2000" b="1" dirty="0"/>
              <a:t>UFRGS</a:t>
            </a:r>
            <a:r>
              <a:rPr lang="pt-BR" sz="2000" dirty="0"/>
              <a:t>)</a:t>
            </a:r>
            <a:endParaRPr sz="2000" dirty="0"/>
          </a:p>
          <a:p>
            <a:pPr marL="647700" indent="-355600">
              <a:lnSpc>
                <a:spcPct val="170000"/>
              </a:lnSpc>
              <a:buClr>
                <a:srgbClr val="6AA84F"/>
              </a:buClr>
              <a:buSzPts val="2000"/>
              <a:buChar char="■"/>
            </a:pPr>
            <a:r>
              <a:rPr lang="pt-BR" sz="2000" dirty="0"/>
              <a:t>Secretaria de Saúde do Estado da Bahia (</a:t>
            </a:r>
            <a:r>
              <a:rPr lang="pt-BR" sz="2000" b="1" dirty="0"/>
              <a:t>SESAB</a:t>
            </a:r>
            <a:r>
              <a:rPr lang="pt-BR" sz="2000" dirty="0"/>
              <a:t>)</a:t>
            </a:r>
            <a:endParaRPr sz="2000" dirty="0"/>
          </a:p>
          <a:p>
            <a:pPr marL="647700" indent="-355600">
              <a:lnSpc>
                <a:spcPct val="170000"/>
              </a:lnSpc>
              <a:buClr>
                <a:srgbClr val="6AA84F"/>
              </a:buClr>
              <a:buSzPts val="2000"/>
              <a:buChar char="■"/>
            </a:pPr>
            <a:r>
              <a:rPr lang="pt-BR" sz="2000" dirty="0"/>
              <a:t>Secretaria de Estado de Saúde de Mato Grosso (</a:t>
            </a:r>
            <a:r>
              <a:rPr lang="pt-BR" sz="2000" b="1" dirty="0"/>
              <a:t>SES-MT</a:t>
            </a:r>
            <a:r>
              <a:rPr lang="pt-BR" sz="2000" dirty="0"/>
              <a:t>)</a:t>
            </a:r>
          </a:p>
          <a:p>
            <a:pPr marL="647700" indent="-355600">
              <a:lnSpc>
                <a:spcPct val="170000"/>
              </a:lnSpc>
              <a:buClr>
                <a:schemeClr val="accent6"/>
              </a:buClr>
              <a:buSzPts val="2000"/>
              <a:buFont typeface="Arial"/>
              <a:buChar char="■"/>
            </a:pPr>
            <a:r>
              <a:rPr lang="pt-BR" b="1" i="1" dirty="0"/>
              <a:t>Iniciando Unimed Central de </a:t>
            </a:r>
            <a:r>
              <a:rPr lang="pt-BR" b="1" i="1" dirty="0" err="1"/>
              <a:t>Servicos</a:t>
            </a:r>
            <a:r>
              <a:rPr lang="pt-BR" b="1" i="1" dirty="0"/>
              <a:t>-RS, Rondônia</a:t>
            </a:r>
            <a:r>
              <a:rPr lang="pt-BR" sz="2000" b="1" i="1" dirty="0"/>
              <a:t>, Ceará, …</a:t>
            </a:r>
            <a:endParaRPr sz="2000" b="1" i="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21657"/>
            <a:ext cx="8520600" cy="781168"/>
          </a:xfrm>
          <a:prstGeom prst="rect">
            <a:avLst/>
          </a:prstGeom>
        </p:spPr>
        <p:txBody>
          <a:bodyPr spcFirstLastPara="1" vert="horz" wrap="square" lIns="91425" tIns="91425" rIns="91425" bIns="91425" rtlCol="0" anchor="t" anchorCtr="0">
            <a:noAutofit/>
          </a:bodyPr>
          <a:lstStyle/>
          <a:p>
            <a:r>
              <a:rPr lang="pt-BR" sz="6600" b="1" dirty="0"/>
              <a:t>Notícias</a:t>
            </a:r>
            <a:endParaRPr sz="6600" b="1" dirty="0"/>
          </a:p>
        </p:txBody>
      </p:sp>
      <p:sp>
        <p:nvSpPr>
          <p:cNvPr id="108" name="Google Shape;108;p21"/>
          <p:cNvSpPr txBox="1">
            <a:spLocks noGrp="1"/>
          </p:cNvSpPr>
          <p:nvPr>
            <p:ph type="body" idx="1"/>
          </p:nvPr>
        </p:nvSpPr>
        <p:spPr>
          <a:xfrm>
            <a:off x="393538" y="1053296"/>
            <a:ext cx="8438761" cy="5405377"/>
          </a:xfrm>
          <a:prstGeom prst="rect">
            <a:avLst/>
          </a:prstGeom>
        </p:spPr>
        <p:txBody>
          <a:bodyPr spcFirstLastPara="1" vert="horz" wrap="square" lIns="91425" tIns="91425" rIns="91425" bIns="91425" rtlCol="0" anchor="t" anchorCtr="0">
            <a:normAutofit/>
          </a:bodyPr>
          <a:lstStyle/>
          <a:p>
            <a:pPr marL="342900" algn="just">
              <a:lnSpc>
                <a:spcPct val="100000"/>
              </a:lnSpc>
              <a:buFont typeface="+mj-lt"/>
              <a:buAutoNum type="arabicPeriod"/>
            </a:pPr>
            <a:r>
              <a:rPr lang="pt-BR" sz="1400" b="1" dirty="0">
                <a:highlight>
                  <a:srgbClr val="FFFFFF"/>
                </a:highlight>
              </a:rPr>
              <a:t>Postado em </a:t>
            </a:r>
            <a:r>
              <a:rPr lang="pt-BR" sz="1400" b="1" dirty="0">
                <a:highlight>
                  <a:srgbClr val="FFFFFF"/>
                </a:highlight>
                <a:uFill>
                  <a:noFill/>
                </a:uFill>
                <a:hlinkClick r:id="rId3">
                  <a:extLst>
                    <a:ext uri="{A12FA001-AC4F-418D-AE19-62706E023703}">
                      <ahyp:hlinkClr xmlns:ahyp="http://schemas.microsoft.com/office/drawing/2018/hyperlinkcolor" val="tx"/>
                    </a:ext>
                  </a:extLst>
                </a:hlinkClick>
              </a:rPr>
              <a:t>8 de julho de 2024</a:t>
            </a:r>
            <a:r>
              <a:rPr lang="pt-BR" sz="1400" b="1" dirty="0">
                <a:highlight>
                  <a:srgbClr val="FFFFFF"/>
                </a:highlight>
              </a:rPr>
              <a:t> por </a:t>
            </a:r>
            <a:r>
              <a:rPr lang="pt-BR" sz="1400" b="1" dirty="0">
                <a:highlight>
                  <a:srgbClr val="FFFFFF"/>
                </a:highlight>
                <a:uFill>
                  <a:noFill/>
                </a:uFill>
                <a:hlinkClick r:id="rId4">
                  <a:extLst>
                    <a:ext uri="{A12FA001-AC4F-418D-AE19-62706E023703}">
                      <ahyp:hlinkClr xmlns:ahyp="http://schemas.microsoft.com/office/drawing/2018/hyperlinkcolor" val="tx"/>
                    </a:ext>
                  </a:extLst>
                </a:hlinkClick>
              </a:rPr>
              <a:t>Edimilson </a:t>
            </a:r>
            <a:r>
              <a:rPr lang="pt-BR" sz="1400" b="1" dirty="0" err="1">
                <a:highlight>
                  <a:srgbClr val="FFFFFF"/>
                </a:highlight>
                <a:uFill>
                  <a:noFill/>
                </a:uFill>
                <a:hlinkClick r:id="rId4">
                  <a:extLst>
                    <a:ext uri="{A12FA001-AC4F-418D-AE19-62706E023703}">
                      <ahyp:hlinkClr xmlns:ahyp="http://schemas.microsoft.com/office/drawing/2018/hyperlinkcolor" val="tx"/>
                    </a:ext>
                  </a:extLst>
                </a:hlinkClick>
              </a:rPr>
              <a:t>Montalti</a:t>
            </a:r>
            <a:r>
              <a:rPr lang="pt-BR" sz="1400" b="1" dirty="0">
                <a:highlight>
                  <a:srgbClr val="FFFFFF"/>
                </a:highlight>
                <a:uFill>
                  <a:noFill/>
                </a:uFill>
              </a:rPr>
              <a:t> - </a:t>
            </a:r>
            <a:r>
              <a:rPr lang="pt-BR" sz="1400" b="1" u="sng" dirty="0">
                <a:highlight>
                  <a:srgbClr val="FFFFFF"/>
                </a:highlight>
              </a:rPr>
              <a:t>Resumo: </a:t>
            </a:r>
            <a:r>
              <a:rPr lang="pt-BR" sz="1400" dirty="0">
                <a:highlight>
                  <a:srgbClr val="FFFFFF"/>
                </a:highlight>
              </a:rPr>
              <a:t>O Hospital de Clínicas (HC) da Unicamp recebeu assessora de gabinete da área de Saúde Digital da Secretaria Estadual de Saúde (SES) de São Paulo, acompanhada de uma equipe de assessores técnicos e representantes de outros sete hospitais do Estado de São Paulo para conhecer as funcionalidades do </a:t>
            </a:r>
            <a:r>
              <a:rPr lang="pt-BR" sz="1400" dirty="0" err="1">
                <a:highlight>
                  <a:srgbClr val="FFFFFF"/>
                </a:highlight>
              </a:rPr>
              <a:t>AGHUse</a:t>
            </a:r>
            <a:r>
              <a:rPr lang="pt-BR" sz="1400" dirty="0">
                <a:highlight>
                  <a:srgbClr val="FFFFFF"/>
                </a:highlight>
              </a:rPr>
              <a:t>. </a:t>
            </a:r>
          </a:p>
          <a:p>
            <a:pPr marL="457200" lvl="1" indent="0" algn="just">
              <a:lnSpc>
                <a:spcPct val="100000"/>
              </a:lnSpc>
              <a:buNone/>
            </a:pPr>
            <a:r>
              <a:rPr lang="pt-BR" sz="1300" u="sng" dirty="0">
                <a:hlinkClick r:id="rId3">
                  <a:extLst>
                    <a:ext uri="{A12FA001-AC4F-418D-AE19-62706E023703}">
                      <ahyp:hlinkClr xmlns:ahyp="http://schemas.microsoft.com/office/drawing/2018/hyperlinkcolor" val="tx"/>
                    </a:ext>
                  </a:extLst>
                </a:hlinkClick>
              </a:rPr>
              <a:t>https://hc.unicamp.br/newsite_noticia_643_hc-apresenta-aghuse-para-representante-da-secretaria-de-estado-da-saude/</a:t>
            </a:r>
            <a:endParaRPr sz="1300" u="sng" dirty="0"/>
          </a:p>
          <a:p>
            <a:pPr marL="342900" algn="just">
              <a:lnSpc>
                <a:spcPct val="100000"/>
              </a:lnSpc>
              <a:buFont typeface="+mj-lt"/>
              <a:buAutoNum type="arabicPeriod"/>
            </a:pPr>
            <a:endParaRPr sz="1600" b="1" u="sng" dirty="0"/>
          </a:p>
          <a:p>
            <a:pPr marL="342900" algn="just">
              <a:buFont typeface="+mj-lt"/>
              <a:buAutoNum type="arabicPeriod"/>
            </a:pPr>
            <a:r>
              <a:rPr lang="pt-BR" sz="1400" b="1" i="1" dirty="0">
                <a:highlight>
                  <a:srgbClr val="FFFFFF"/>
                </a:highlight>
              </a:rPr>
              <a:t>27 de setembro, 2024 - </a:t>
            </a:r>
            <a:r>
              <a:rPr lang="pt-BR" sz="1400" b="1" u="sng" dirty="0">
                <a:highlight>
                  <a:srgbClr val="FFFFFF"/>
                </a:highlight>
              </a:rPr>
              <a:t>Resumo: </a:t>
            </a:r>
            <a:r>
              <a:rPr lang="pt-BR" sz="1400" dirty="0">
                <a:highlight>
                  <a:srgbClr val="FFFFFF"/>
                </a:highlight>
              </a:rPr>
              <a:t>A </a:t>
            </a:r>
            <a:r>
              <a:rPr lang="pt-BR" sz="1400" b="1" dirty="0">
                <a:highlight>
                  <a:srgbClr val="FFFFFF"/>
                </a:highlight>
              </a:rPr>
              <a:t>Unimed Central de Serviços e a Unimed Federação do Estado de Santa Catarina </a:t>
            </a:r>
            <a:r>
              <a:rPr lang="pt-BR" sz="1400" dirty="0">
                <a:highlight>
                  <a:srgbClr val="FFFFFF"/>
                </a:highlight>
              </a:rPr>
              <a:t>estiveram visitando o H</a:t>
            </a:r>
            <a:r>
              <a:rPr lang="pt-BR" sz="1400" b="1" dirty="0">
                <a:highlight>
                  <a:srgbClr val="FFFFFF"/>
                </a:highlight>
              </a:rPr>
              <a:t>ospital de Clínicas de Porto Alegre (HCPA), no dia 25 de setembro, </a:t>
            </a:r>
            <a:r>
              <a:rPr lang="pt-BR" sz="1400" dirty="0">
                <a:highlight>
                  <a:srgbClr val="FFFFFF"/>
                </a:highlight>
              </a:rPr>
              <a:t>para conhecer a o sistema Aplicativos para Gestão dos Hospitais Universitários (</a:t>
            </a:r>
            <a:r>
              <a:rPr lang="pt-BR" sz="1400" dirty="0" err="1">
                <a:highlight>
                  <a:srgbClr val="FFFFFF"/>
                </a:highlight>
              </a:rPr>
              <a:t>AGHUse</a:t>
            </a:r>
            <a:r>
              <a:rPr lang="pt-BR" sz="1400" dirty="0">
                <a:highlight>
                  <a:srgbClr val="FFFFFF"/>
                </a:highlight>
              </a:rPr>
              <a:t>).</a:t>
            </a:r>
          </a:p>
          <a:p>
            <a:pPr marL="482600" lvl="1" indent="0" algn="just">
              <a:buNone/>
            </a:pPr>
            <a:r>
              <a:rPr lang="pt-BR" sz="1100" dirty="0">
                <a:highlight>
                  <a:srgbClr val="FFFFFF"/>
                </a:highlight>
              </a:rPr>
              <a:t> </a:t>
            </a:r>
            <a:r>
              <a:rPr lang="pt-BR" sz="1300" u="sng" dirty="0">
                <a:hlinkClick r:id="rId5">
                  <a:extLst>
                    <a:ext uri="{A12FA001-AC4F-418D-AE19-62706E023703}">
                      <ahyp:hlinkClr xmlns:ahyp="http://schemas.microsoft.com/office/drawing/2018/hyperlinkcolor" val="tx"/>
                    </a:ext>
                  </a:extLst>
                </a:hlinkClick>
              </a:rPr>
              <a:t>https://www.unimed.coop.br/site/web/centralrs/-/unimed-central-e-unimed-santa-catarina-visitam-hospital-de-cl%C3%ADnicas-para-conhecer-o-sistema-aghuse</a:t>
            </a:r>
            <a:endParaRPr sz="2500" dirty="0"/>
          </a:p>
          <a:p>
            <a:pPr marL="342900">
              <a:spcBef>
                <a:spcPts val="1200"/>
              </a:spcBef>
              <a:buFont typeface="+mj-lt"/>
              <a:buAutoNum type="arabicPeriod"/>
            </a:pPr>
            <a:r>
              <a:rPr lang="pt-BR" sz="1400" b="1" i="1" dirty="0">
                <a:highlight>
                  <a:srgbClr val="FFFFFF"/>
                </a:highlight>
              </a:rPr>
              <a:t>Outras:</a:t>
            </a:r>
          </a:p>
          <a:p>
            <a:pPr marL="482600" lvl="1" indent="0">
              <a:spcBef>
                <a:spcPts val="1200"/>
              </a:spcBef>
              <a:buNone/>
            </a:pPr>
            <a:r>
              <a:rPr lang="pt-BR" sz="1100" b="1" i="1" dirty="0">
                <a:highlight>
                  <a:srgbClr val="FFFFFF"/>
                </a:highlight>
                <a:hlinkClick r:id="rId6">
                  <a:extLst>
                    <a:ext uri="{A12FA001-AC4F-418D-AE19-62706E023703}">
                      <ahyp:hlinkClr xmlns:ahyp="http://schemas.microsoft.com/office/drawing/2018/hyperlinkcolor" val="tx"/>
                    </a:ext>
                  </a:extLst>
                </a:hlinkClick>
              </a:rPr>
              <a:t>https://www.gov.br/ebserh/pt-br/governanca/plataformas-e-tecnologias/aghu</a:t>
            </a:r>
            <a:endParaRPr lang="pt-BR" sz="1100" b="1" i="1" dirty="0">
              <a:highlight>
                <a:srgbClr val="FFFFFF"/>
              </a:highlight>
            </a:endParaRPr>
          </a:p>
          <a:p>
            <a:pPr marL="457200" lvl="1" indent="0">
              <a:spcBef>
                <a:spcPts val="1200"/>
              </a:spcBef>
              <a:buNone/>
            </a:pPr>
            <a:r>
              <a:rPr lang="pt-BR" sz="1100" b="1" i="1" dirty="0">
                <a:highlight>
                  <a:srgbClr val="FFFFFF"/>
                </a:highlight>
                <a:hlinkClick r:id="rId7">
                  <a:extLst>
                    <a:ext uri="{A12FA001-AC4F-418D-AE19-62706E023703}">
                      <ahyp:hlinkClr xmlns:ahyp="http://schemas.microsoft.com/office/drawing/2018/hyperlinkcolor" val="tx"/>
                    </a:ext>
                  </a:extLst>
                </a:hlinkClick>
              </a:rPr>
              <a:t>https://www.hcpa.edu.br/3792-hcpa-e-reconhecido-por-parceria-com-a-unimed-porto-alegre</a:t>
            </a:r>
            <a:endParaRPr lang="pt-BR" sz="1100" b="1" i="1" dirty="0">
              <a:highlight>
                <a:srgbClr val="FFFFFF"/>
              </a:highlight>
            </a:endParaRPr>
          </a:p>
          <a:p>
            <a:pPr marL="457200" lvl="1" indent="0">
              <a:spcBef>
                <a:spcPts val="1200"/>
              </a:spcBef>
              <a:buNone/>
            </a:pPr>
            <a:r>
              <a:rPr lang="pt-BR" sz="1100" b="1" i="1" dirty="0">
                <a:highlight>
                  <a:srgbClr val="FFFFFF"/>
                </a:highlight>
                <a:hlinkClick r:id="rId8">
                  <a:extLst>
                    <a:ext uri="{A12FA001-AC4F-418D-AE19-62706E023703}">
                      <ahyp:hlinkClr xmlns:ahyp="http://schemas.microsoft.com/office/drawing/2018/hyperlinkcolor" val="tx"/>
                    </a:ext>
                  </a:extLst>
                </a:hlinkClick>
              </a:rPr>
              <a:t>https://www.unimed.coop.br/site/web/centralrs/-/unimeds-visitam-unicamp-para-conhecer-o-funcionamento-do-sistema-hospitalar-aghuse</a:t>
            </a:r>
            <a:endParaRPr lang="pt-BR" sz="1100" b="1" i="1" dirty="0">
              <a:highlight>
                <a:srgbClr val="FFFFFF"/>
              </a:highlight>
            </a:endParaRPr>
          </a:p>
          <a:p>
            <a:pPr marL="457200" lvl="1" indent="0">
              <a:spcBef>
                <a:spcPts val="1200"/>
              </a:spcBef>
              <a:buNone/>
            </a:pPr>
            <a:r>
              <a:rPr lang="pt-BR" sz="1100" b="1" i="1" dirty="0">
                <a:highlight>
                  <a:srgbClr val="FFFFFF"/>
                </a:highlight>
                <a:hlinkClick r:id="rId9">
                  <a:extLst>
                    <a:ext uri="{A12FA001-AC4F-418D-AE19-62706E023703}">
                      <ahyp:hlinkClr xmlns:ahyp="http://schemas.microsoft.com/office/drawing/2018/hyperlinkcolor" val="tx"/>
                    </a:ext>
                  </a:extLst>
                </a:hlinkClick>
              </a:rPr>
              <a:t>https://www.unimed.coop.br/site/web/centralrs/-/unimed-central-e-unimed-nordeste-rs-conhecem-o-aghuse-do-hospital-de-cl%C3%ADnicas-1</a:t>
            </a:r>
            <a:endParaRPr lang="pt-BR" sz="1100" b="1" i="1" dirty="0">
              <a:highlight>
                <a:srgbClr val="FFFFFF"/>
              </a:highlight>
            </a:endParaRPr>
          </a:p>
          <a:p>
            <a:pPr marL="457200" lvl="1" indent="0">
              <a:spcBef>
                <a:spcPts val="1200"/>
              </a:spcBef>
              <a:buNone/>
            </a:pPr>
            <a:r>
              <a:rPr lang="pt-BR" sz="1100" b="1" i="1" dirty="0">
                <a:highlight>
                  <a:srgbClr val="FFFFFF"/>
                </a:highlight>
                <a:hlinkClick r:id="rId10">
                  <a:extLst>
                    <a:ext uri="{A12FA001-AC4F-418D-AE19-62706E023703}">
                      <ahyp:hlinkClr xmlns:ahyp="http://schemas.microsoft.com/office/drawing/2018/hyperlinkcolor" val="tx"/>
                    </a:ext>
                  </a:extLst>
                </a:hlinkClick>
              </a:rPr>
              <a:t>https://www.hcpa.edu.br/3546-representantes-da-unimed-nordeste-e-unimed-central-de-servicos-rs-conhecem-o-aghuse</a:t>
            </a:r>
            <a:endParaRPr lang="pt-BR" sz="1100" b="1" i="1" dirty="0">
              <a:highlight>
                <a:srgbClr val="FFFFFF"/>
              </a:highlight>
            </a:endParaRPr>
          </a:p>
          <a:p>
            <a:pPr marL="457200" lvl="1" indent="0">
              <a:spcBef>
                <a:spcPts val="1200"/>
              </a:spcBef>
              <a:buNone/>
            </a:pPr>
            <a:endParaRPr sz="1100" b="1" i="1" dirty="0">
              <a:highlight>
                <a:srgbClr val="FFFFFF"/>
              </a:highlight>
            </a:endParaRPr>
          </a:p>
          <a:p>
            <a:pPr marL="0" indent="0">
              <a:spcBef>
                <a:spcPts val="1200"/>
              </a:spcBef>
              <a:spcAft>
                <a:spcPts val="120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0430" y="153792"/>
            <a:ext cx="8623140" cy="1618489"/>
          </a:xfrm>
        </p:spPr>
        <p:txBody>
          <a:bodyPr anchor="ctr">
            <a:noAutofit/>
          </a:bodyPr>
          <a:lstStyle/>
          <a:p>
            <a:pPr algn="ctr"/>
            <a:r>
              <a:rPr lang="pt-BR" sz="4000" b="1" dirty="0" err="1"/>
              <a:t>AGHUse</a:t>
            </a:r>
            <a:r>
              <a:rPr lang="pt-BR" sz="4000" b="1" dirty="0"/>
              <a:t> </a:t>
            </a:r>
            <a:br>
              <a:rPr lang="pt-BR" sz="4000" b="1" dirty="0"/>
            </a:br>
            <a:r>
              <a:rPr lang="pt-BR" sz="4000" b="1" dirty="0"/>
              <a:t>Sistema Front Office em Saúde do  HCPA</a:t>
            </a:r>
          </a:p>
        </p:txBody>
      </p:sp>
      <p:sp>
        <p:nvSpPr>
          <p:cNvPr id="3" name="Content Placeholder 2"/>
          <p:cNvSpPr>
            <a:spLocks noGrp="1"/>
          </p:cNvSpPr>
          <p:nvPr>
            <p:ph idx="1"/>
          </p:nvPr>
        </p:nvSpPr>
        <p:spPr>
          <a:xfrm>
            <a:off x="312516" y="1809345"/>
            <a:ext cx="8623140" cy="4085618"/>
          </a:xfrm>
        </p:spPr>
        <p:txBody>
          <a:bodyPr anchor="t">
            <a:normAutofit/>
          </a:bodyPr>
          <a:lstStyle/>
          <a:p>
            <a:pPr marL="0" indent="0" algn="just">
              <a:buNone/>
            </a:pPr>
            <a:r>
              <a:rPr lang="pt-BR" sz="2800" dirty="0"/>
              <a:t>• Software para gestão hospitalar, utilizado por grandes instituições no Brasil.</a:t>
            </a:r>
          </a:p>
          <a:p>
            <a:pPr marL="0" indent="0" algn="just">
              <a:buNone/>
            </a:pPr>
            <a:r>
              <a:rPr lang="pt-BR" sz="2800" dirty="0"/>
              <a:t>• Módulos assistenciais: Prontuário, Internação, Cirurgias, Exames, Emergência, etc.</a:t>
            </a:r>
          </a:p>
          <a:p>
            <a:pPr marL="0" indent="0" algn="just">
              <a:buNone/>
            </a:pPr>
            <a:r>
              <a:rPr lang="pt-BR" sz="2800" dirty="0"/>
              <a:t>• Módulos administrativos: Faturamento, Custos, Compras, Estoque, Manutenção.</a:t>
            </a:r>
          </a:p>
          <a:p>
            <a:pPr marL="0" indent="0" algn="just">
              <a:buNone/>
            </a:pPr>
            <a:r>
              <a:rPr lang="pt-BR" sz="2800" dirty="0"/>
              <a:t>• Interoperabilidade com sistemas de gestão e certificação digital.</a:t>
            </a:r>
          </a:p>
          <a:p>
            <a:endParaRPr dirty="0"/>
          </a:p>
        </p:txBody>
      </p:sp>
      <p:sp>
        <p:nvSpPr>
          <p:cNvPr id="4" name="Espaço Reservado para Rodapé 3">
            <a:extLst>
              <a:ext uri="{FF2B5EF4-FFF2-40B4-BE49-F238E27FC236}">
                <a16:creationId xmlns:a16="http://schemas.microsoft.com/office/drawing/2014/main" id="{5C61E81F-EF02-3B17-22EC-DBFD20E9FAC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71471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3500" b="1"/>
              <a:t>Valores, Prazos e Condições</a:t>
            </a:r>
            <a:br>
              <a:rPr lang="pt-BR" sz="3500" b="1"/>
            </a:br>
            <a:r>
              <a:rPr lang="pt-BR" sz="3500" b="1"/>
              <a:t>Sonda</a:t>
            </a:r>
          </a:p>
        </p:txBody>
      </p:sp>
      <p:sp>
        <p:nvSpPr>
          <p:cNvPr id="4" name="Espaço Reservado para Rodapé 3">
            <a:extLst>
              <a:ext uri="{FF2B5EF4-FFF2-40B4-BE49-F238E27FC236}">
                <a16:creationId xmlns:a16="http://schemas.microsoft.com/office/drawing/2014/main" id="{50978876-AF3F-541C-6FAE-68906EF5C2CF}"/>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a:t>• Vigência do contrato: 18 meses, com possibilidade de prorrogação.</a:t>
            </a:r>
          </a:p>
          <a:p>
            <a:pPr marL="0" indent="0">
              <a:buNone/>
            </a:pPr>
            <a:endParaRPr lang="pt-BR"/>
          </a:p>
          <a:p>
            <a:pPr marL="0" indent="0">
              <a:buNone/>
            </a:pPr>
            <a:r>
              <a:rPr lang="pt-BR"/>
              <a:t>• Atendimento remoto e presencial conforme necessidade.</a:t>
            </a:r>
          </a:p>
          <a:p>
            <a:endParaRPr dirty="0"/>
          </a:p>
        </p:txBody>
      </p:sp>
    </p:spTree>
    <p:extLst>
      <p:ext uri="{BB962C8B-B14F-4D97-AF65-F5344CB8AC3E}">
        <p14:creationId xmlns:p14="http://schemas.microsoft.com/office/powerpoint/2010/main" val="1780494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Proposta Comercial Sonda </a:t>
            </a:r>
            <a:r>
              <a:rPr lang="pt-BR" sz="5400" b="1"/>
              <a:t>AGHUse</a:t>
            </a:r>
          </a:p>
        </p:txBody>
      </p:sp>
      <p:sp>
        <p:nvSpPr>
          <p:cNvPr id="4" name="Espaço Reservado para Rodapé 3">
            <a:extLst>
              <a:ext uri="{FF2B5EF4-FFF2-40B4-BE49-F238E27FC236}">
                <a16:creationId xmlns:a16="http://schemas.microsoft.com/office/drawing/2014/main" id="{54CC3D46-34A7-7454-63FD-DE83041D6605}"/>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a:t>• Implantação do Sistema AGHUse em </a:t>
            </a:r>
            <a:r>
              <a:rPr lang="pt-BR" sz="1900" b="1"/>
              <a:t>2 hospitais e mais uma clínica </a:t>
            </a:r>
            <a:r>
              <a:rPr lang="pt-BR" sz="1900"/>
              <a:t>de especialidades da ALVF.</a:t>
            </a:r>
          </a:p>
          <a:p>
            <a:pPr marL="0" indent="0">
              <a:buNone/>
            </a:pPr>
            <a:endParaRPr lang="pt-BR" sz="1900"/>
          </a:p>
          <a:p>
            <a:pPr marL="0" indent="0">
              <a:buNone/>
            </a:pPr>
            <a:r>
              <a:rPr lang="pt-BR" sz="1900"/>
              <a:t>• Prestação de serviços remotos para configuração, treinamento e operação assistida.</a:t>
            </a:r>
          </a:p>
          <a:p>
            <a:pPr marL="0" indent="0">
              <a:buNone/>
            </a:pPr>
            <a:endParaRPr lang="pt-BR" sz="1900"/>
          </a:p>
          <a:p>
            <a:pPr marL="0" indent="0">
              <a:buNone/>
            </a:pPr>
            <a:r>
              <a:rPr lang="pt-BR" sz="1900"/>
              <a:t>• Garantir um ambiente seguro, funcional e eficiente para a ALVF.</a:t>
            </a:r>
          </a:p>
        </p:txBody>
      </p:sp>
    </p:spTree>
    <p:extLst>
      <p:ext uri="{BB962C8B-B14F-4D97-AF65-F5344CB8AC3E}">
        <p14:creationId xmlns:p14="http://schemas.microsoft.com/office/powerpoint/2010/main" val="4042395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dirty="0"/>
              <a:t>Atividades e Serviços</a:t>
            </a:r>
          </a:p>
        </p:txBody>
      </p:sp>
      <p:sp>
        <p:nvSpPr>
          <p:cNvPr id="4" name="Espaço Reservado para Rodapé 3">
            <a:extLst>
              <a:ext uri="{FF2B5EF4-FFF2-40B4-BE49-F238E27FC236}">
                <a16:creationId xmlns:a16="http://schemas.microsoft.com/office/drawing/2014/main" id="{09B58BD5-ABA5-98C1-1E3D-7647BCA099A4}"/>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900"/>
              <a:t>• Workshop de instalação e configuração do sistema.</a:t>
            </a:r>
          </a:p>
          <a:p>
            <a:pPr marL="0" indent="0">
              <a:buNone/>
            </a:pPr>
            <a:r>
              <a:rPr lang="pt-BR" sz="1900"/>
              <a:t>• Treinamento para equipe técnica da ALVF.</a:t>
            </a:r>
          </a:p>
          <a:p>
            <a:pPr marL="0" indent="0">
              <a:buNone/>
            </a:pPr>
            <a:r>
              <a:rPr lang="pt-BR" sz="1900"/>
              <a:t>• Consultoria técnica e suporte remoto.</a:t>
            </a:r>
          </a:p>
          <a:p>
            <a:pPr marL="0" indent="0">
              <a:buNone/>
            </a:pPr>
            <a:r>
              <a:rPr lang="pt-BR" sz="1900"/>
              <a:t>• Configuração dos ambientes de Teste, Homologação e Produção.</a:t>
            </a:r>
          </a:p>
          <a:p>
            <a:pPr marL="0" indent="0">
              <a:buNone/>
            </a:pPr>
            <a:r>
              <a:rPr lang="pt-BR" sz="1900"/>
              <a:t>• Operação assistida durante o período de implantação.</a:t>
            </a:r>
          </a:p>
        </p:txBody>
      </p:sp>
    </p:spTree>
    <p:extLst>
      <p:ext uri="{BB962C8B-B14F-4D97-AF65-F5344CB8AC3E}">
        <p14:creationId xmlns:p14="http://schemas.microsoft.com/office/powerpoint/2010/main" val="653017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r>
              <a:rPr lang="pt-BR" sz="5400" b="1"/>
              <a:t>Profissionais Envolvidos</a:t>
            </a:r>
          </a:p>
        </p:txBody>
      </p:sp>
      <p:sp>
        <p:nvSpPr>
          <p:cNvPr id="4" name="Espaço Reservado para Rodapé 3">
            <a:extLst>
              <a:ext uri="{FF2B5EF4-FFF2-40B4-BE49-F238E27FC236}">
                <a16:creationId xmlns:a16="http://schemas.microsoft.com/office/drawing/2014/main" id="{E19B3E5A-A978-A05C-20C2-ECBA70E7F188}"/>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Content Placeholder 2"/>
          <p:cNvSpPr>
            <a:spLocks noGrp="1"/>
          </p:cNvSpPr>
          <p:nvPr>
            <p:ph idx="1"/>
          </p:nvPr>
        </p:nvSpPr>
        <p:spPr>
          <a:xfrm>
            <a:off x="963930" y="2969469"/>
            <a:ext cx="6056111" cy="2800395"/>
          </a:xfrm>
        </p:spPr>
        <p:txBody>
          <a:bodyPr anchor="t">
            <a:normAutofit/>
          </a:bodyPr>
          <a:lstStyle/>
          <a:p>
            <a:pPr marL="0" indent="0">
              <a:buNone/>
            </a:pPr>
            <a:r>
              <a:rPr lang="pt-BR" sz="1800" dirty="0"/>
              <a:t>• Equipe técnica especializada composta por </a:t>
            </a:r>
            <a:r>
              <a:rPr lang="pt-BR" sz="1800" b="1" dirty="0"/>
              <a:t>Gerentes, Arquitetos, Desenvolvedores e Consultores.</a:t>
            </a:r>
          </a:p>
          <a:p>
            <a:pPr marL="0" indent="0">
              <a:buNone/>
            </a:pPr>
            <a:r>
              <a:rPr lang="pt-BR" sz="1800" dirty="0"/>
              <a:t>• Compromisso com </a:t>
            </a:r>
            <a:r>
              <a:rPr lang="pt-BR" sz="1800" b="1" dirty="0"/>
              <a:t>segurança da informação e compliance</a:t>
            </a:r>
            <a:r>
              <a:rPr lang="pt-BR" sz="1800" dirty="0"/>
              <a:t>.</a:t>
            </a:r>
          </a:p>
          <a:p>
            <a:pPr marL="0" indent="0">
              <a:buNone/>
            </a:pPr>
            <a:r>
              <a:rPr lang="pt-BR" sz="1800" dirty="0"/>
              <a:t>• Obrigações da ALVF incluem </a:t>
            </a:r>
            <a:r>
              <a:rPr lang="pt-BR" sz="1800" b="1" dirty="0"/>
              <a:t>disponibilização de infraestrutura e ambiente de testes</a:t>
            </a:r>
            <a:r>
              <a:rPr lang="pt-BR" sz="1800" dirty="0"/>
              <a:t>.</a:t>
            </a:r>
          </a:p>
          <a:p>
            <a:pPr marL="0" indent="0">
              <a:buNone/>
            </a:pPr>
            <a:r>
              <a:rPr lang="pt-BR" sz="1800" dirty="0"/>
              <a:t>• Termos de confidencialidade e não contratação de profissionais SONDA por 1 ano.</a:t>
            </a:r>
          </a:p>
          <a:p>
            <a:pPr marL="0" indent="0">
              <a:buNone/>
            </a:pPr>
            <a:r>
              <a:rPr lang="pt-BR" sz="1800" dirty="0"/>
              <a:t>• </a:t>
            </a:r>
            <a:r>
              <a:rPr lang="pt-BR" sz="1800" b="1" dirty="0"/>
              <a:t>Proposta válida por 30 dias </a:t>
            </a:r>
            <a:r>
              <a:rPr lang="pt-BR" sz="1800" dirty="0"/>
              <a:t>após a emissão.</a:t>
            </a:r>
          </a:p>
        </p:txBody>
      </p:sp>
    </p:spTree>
    <p:extLst>
      <p:ext uri="{BB962C8B-B14F-4D97-AF65-F5344CB8AC3E}">
        <p14:creationId xmlns:p14="http://schemas.microsoft.com/office/powerpoint/2010/main" val="2382692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br>
              <a:rPr lang="pt-BR" sz="3100" dirty="0"/>
            </a:br>
            <a:br>
              <a:rPr lang="pt-BR" sz="3100" dirty="0"/>
            </a:br>
            <a:r>
              <a:rPr lang="pt-BR" sz="3100" dirty="0"/>
              <a:t>Modelo de </a:t>
            </a:r>
            <a:r>
              <a:rPr lang="pt-BR" sz="3100" b="1" dirty="0"/>
              <a:t>Arquitetura do Sistema:</a:t>
            </a:r>
            <a:br>
              <a:rPr lang="pt-BR" sz="3100" b="1" dirty="0"/>
            </a:br>
            <a:endParaRPr lang="pt-BR" sz="3100" dirty="0"/>
          </a:p>
        </p:txBody>
      </p:sp>
      <p:sp>
        <p:nvSpPr>
          <p:cNvPr id="4" name="Espaço Reservado para Rodapé 3">
            <a:extLst>
              <a:ext uri="{FF2B5EF4-FFF2-40B4-BE49-F238E27FC236}">
                <a16:creationId xmlns:a16="http://schemas.microsoft.com/office/drawing/2014/main" id="{67C9F71B-16A7-280E-4901-C2F0C4A9DFAE}"/>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11306" y="856527"/>
            <a:ext cx="4109001" cy="5208607"/>
          </a:xfrm>
        </p:spPr>
        <p:txBody>
          <a:bodyPr anchor="ctr">
            <a:noAutofit/>
          </a:bodyPr>
          <a:lstStyle/>
          <a:p>
            <a:endParaRPr lang="pt-BR" sz="1800" dirty="0"/>
          </a:p>
          <a:p>
            <a:pPr fontAlgn="base">
              <a:spcAft>
                <a:spcPct val="0"/>
              </a:spcAft>
            </a:pPr>
            <a:r>
              <a:rPr lang="pt-BR" sz="1800" dirty="0"/>
              <a:t>Arquitetura Modular e Flexível: permite que diferentes módulos sejam implementados conforme demandas específicas de cada instituição de saúde. Facilita a personalização e a escalabilidade do sistema.</a:t>
            </a:r>
          </a:p>
          <a:p>
            <a:r>
              <a:rPr lang="pt-BR" sz="1800" dirty="0"/>
              <a:t>Estrutura Cliente-Servidor: Os dados são processados no servidor central e acessados pelos clientes (usuários) através de interfaces web (navegador Internet) ou computador desktop.</a:t>
            </a:r>
          </a:p>
          <a:p>
            <a:r>
              <a:rPr lang="pt-BR" sz="1800" dirty="0"/>
              <a:t>Interoperabilidade: </a:t>
            </a:r>
            <a:r>
              <a:rPr lang="pt-BR" sz="1800" dirty="0" err="1"/>
              <a:t>Projetoado</a:t>
            </a:r>
            <a:r>
              <a:rPr lang="pt-BR" sz="1800" dirty="0"/>
              <a:t> para a integração eficiente entre os componentes assistenciais e administrativos, compreendendo o uso de </a:t>
            </a:r>
            <a:r>
              <a:rPr lang="pt-BR" sz="1800" dirty="0" err="1"/>
              <a:t>API´s</a:t>
            </a:r>
            <a:r>
              <a:rPr lang="pt-BR" sz="1800" dirty="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23AFB-CB8B-37E3-3526-49318DB8E2A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DDCE2D7-6836-18D5-4795-E7B6A4F74FE6}"/>
              </a:ext>
            </a:extLst>
          </p:cNvPr>
          <p:cNvSpPr>
            <a:spLocks noGrp="1"/>
          </p:cNvSpPr>
          <p:nvPr>
            <p:ph type="title"/>
          </p:nvPr>
        </p:nvSpPr>
        <p:spPr>
          <a:xfrm>
            <a:off x="806825" y="1188637"/>
            <a:ext cx="2241175" cy="4480726"/>
          </a:xfrm>
        </p:spPr>
        <p:txBody>
          <a:bodyPr vert="horz" lIns="91440" tIns="45720" rIns="91440" bIns="45720" rtlCol="0" anchor="ctr">
            <a:normAutofit/>
          </a:bodyPr>
          <a:lstStyle/>
          <a:p>
            <a:pPr algn="r" defTabSz="914400"/>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b="1" kern="1200">
                <a:solidFill>
                  <a:schemeClr val="tx1"/>
                </a:solidFill>
                <a:latin typeface="+mj-lt"/>
                <a:ea typeface="+mj-ea"/>
                <a:cs typeface="+mj-cs"/>
              </a:rPr>
              <a:t>Tecnologias do Sistema:</a:t>
            </a:r>
            <a:br>
              <a:rPr lang="en-US" sz="3100" b="1" kern="1200">
                <a:solidFill>
                  <a:schemeClr val="tx1"/>
                </a:solidFill>
                <a:latin typeface="+mj-lt"/>
                <a:ea typeface="+mj-ea"/>
                <a:cs typeface="+mj-cs"/>
              </a:rPr>
            </a:br>
            <a:endParaRPr lang="en-US" sz="3100" kern="1200">
              <a:solidFill>
                <a:schemeClr val="tx1"/>
              </a:solidFill>
              <a:latin typeface="+mj-lt"/>
              <a:ea typeface="+mj-ea"/>
              <a:cs typeface="+mj-cs"/>
            </a:endParaRPr>
          </a:p>
        </p:txBody>
      </p:sp>
      <p:sp>
        <p:nvSpPr>
          <p:cNvPr id="2" name="Espaço Reservado para Rodapé 1">
            <a:extLst>
              <a:ext uri="{FF2B5EF4-FFF2-40B4-BE49-F238E27FC236}">
                <a16:creationId xmlns:a16="http://schemas.microsoft.com/office/drawing/2014/main" id="{42961248-EF9E-75BA-2E13-08D812CED2A2}"/>
              </a:ext>
            </a:extLst>
          </p:cNvPr>
          <p:cNvSpPr>
            <a:spLocks noGrp="1"/>
          </p:cNvSpPr>
          <p:nvPr>
            <p:ph type="ftr" sz="quarter" idx="11"/>
          </p:nvPr>
        </p:nvSpPr>
        <p:spPr>
          <a:xfrm rot="5400000">
            <a:off x="-1781124" y="3246436"/>
            <a:ext cx="4205910" cy="365125"/>
          </a:xfrm>
        </p:spPr>
        <p:txBody>
          <a:bodyPr vert="horz" lIns="91440" tIns="45720" rIns="91440" bIns="45720" rtlCol="0" anchor="t">
            <a:normAutofit/>
          </a:bodyPr>
          <a:lstStyle/>
          <a:p>
            <a:pPr algn="l">
              <a:spcAft>
                <a:spcPts val="600"/>
              </a:spcAft>
            </a:pPr>
            <a:r>
              <a:rPr lang="en-US" sz="1000" kern="1200">
                <a:solidFill>
                  <a:schemeClr val="tx1">
                    <a:lumMod val="85000"/>
                    <a:lumOff val="15000"/>
                  </a:schemeClr>
                </a:solidFill>
                <a:latin typeface="+mn-lt"/>
                <a:ea typeface="+mn-ea"/>
                <a:cs typeface="+mn-cs"/>
              </a:rPr>
              <a:t>ALVF – Associação Hospitalar Lenoir Vargas Ferreira</a:t>
            </a:r>
          </a:p>
        </p:txBody>
      </p:sp>
      <p:cxnSp>
        <p:nvCxnSpPr>
          <p:cNvPr id="17" name="Straight Connector 1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616BAF79-D4AA-A779-E651-3C75E148D842}"/>
              </a:ext>
            </a:extLst>
          </p:cNvPr>
          <p:cNvSpPr>
            <a:spLocks noChangeArrowheads="1"/>
          </p:cNvSpPr>
          <p:nvPr/>
        </p:nvSpPr>
        <p:spPr bwMode="auto">
          <a:xfrm>
            <a:off x="3750196" y="728404"/>
            <a:ext cx="4586965" cy="533673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fontAlgn="base">
              <a:lnSpc>
                <a:spcPct val="90000"/>
              </a:lnSpc>
              <a:spcBef>
                <a:spcPct val="0"/>
              </a:spcBef>
              <a:spcAft>
                <a:spcPct val="0"/>
              </a:spcAft>
              <a:buFont typeface="Arial" panose="020B0604020202020204" pitchFamily="34" charset="0"/>
              <a:buChar char="•"/>
            </a:pPr>
            <a:r>
              <a:rPr lang="en-US" altLang="pt-BR" b="1" dirty="0"/>
              <a:t> </a:t>
            </a:r>
            <a:r>
              <a:rPr lang="en-US" altLang="pt-BR" b="1" dirty="0" err="1"/>
              <a:t>Linguagem</a:t>
            </a:r>
            <a:r>
              <a:rPr lang="en-US" altLang="pt-BR" b="1" dirty="0"/>
              <a:t> de </a:t>
            </a:r>
            <a:r>
              <a:rPr lang="en-US" altLang="pt-BR" b="1" dirty="0" err="1"/>
              <a:t>Programação</a:t>
            </a:r>
            <a:r>
              <a:rPr lang="en-US" altLang="pt-BR" b="1" dirty="0"/>
              <a:t>: </a:t>
            </a:r>
            <a:r>
              <a:rPr lang="en-US" altLang="pt-BR" dirty="0"/>
              <a:t>Java, com </a:t>
            </a:r>
            <a:r>
              <a:rPr lang="en-US" altLang="pt-BR" dirty="0" err="1"/>
              <a:t>robustez</a:t>
            </a:r>
            <a:r>
              <a:rPr lang="en-US" altLang="pt-BR" dirty="0"/>
              <a:t> e </a:t>
            </a:r>
            <a:r>
              <a:rPr lang="en-US" altLang="pt-BR" dirty="0" err="1"/>
              <a:t>portabilidade</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b="1" dirty="0"/>
          </a:p>
          <a:p>
            <a:pPr indent="-228600" fontAlgn="base">
              <a:lnSpc>
                <a:spcPct val="90000"/>
              </a:lnSpc>
              <a:spcBef>
                <a:spcPct val="0"/>
              </a:spcBef>
              <a:spcAft>
                <a:spcPct val="0"/>
              </a:spcAft>
              <a:buFont typeface="Arial" panose="020B0604020202020204" pitchFamily="34" charset="0"/>
              <a:buChar char="•"/>
            </a:pPr>
            <a:r>
              <a:rPr lang="en-US" altLang="pt-BR" b="1" dirty="0"/>
              <a:t> Frameworks e </a:t>
            </a:r>
            <a:r>
              <a:rPr lang="en-US" altLang="pt-BR" b="1" dirty="0" err="1"/>
              <a:t>Bibliotecas</a:t>
            </a:r>
            <a:r>
              <a:rPr lang="en-US" altLang="pt-BR" dirty="0"/>
              <a:t>: Spring para </a:t>
            </a:r>
            <a:r>
              <a:rPr lang="en-US" altLang="pt-BR" dirty="0" err="1"/>
              <a:t>aplicações</a:t>
            </a:r>
            <a:r>
              <a:rPr lang="en-US" altLang="pt-BR" dirty="0"/>
              <a:t> </a:t>
            </a:r>
            <a:r>
              <a:rPr lang="en-US" altLang="pt-BR" dirty="0" err="1"/>
              <a:t>corporativas</a:t>
            </a:r>
            <a:r>
              <a:rPr lang="en-US" altLang="pt-BR" dirty="0"/>
              <a:t>.</a:t>
            </a:r>
          </a:p>
          <a:p>
            <a:pPr indent="-228600" fontAlgn="base">
              <a:lnSpc>
                <a:spcPct val="90000"/>
              </a:lnSpc>
              <a:spcBef>
                <a:spcPct val="0"/>
              </a:spcBef>
              <a:spcAft>
                <a:spcPct val="0"/>
              </a:spcAft>
              <a:buFont typeface="Arial" panose="020B0604020202020204" pitchFamily="34" charset="0"/>
              <a:buChar char="•"/>
            </a:pPr>
            <a:endParaRPr lang="en-US" altLang="pt-BR" dirty="0"/>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Banco de Dados:</a:t>
            </a:r>
            <a:r>
              <a:rPr kumimoji="0" lang="en-US" altLang="pt-BR" b="0" i="0" u="none" strike="noStrike" cap="none" normalizeH="0" baseline="0" dirty="0">
                <a:ln>
                  <a:noFill/>
                </a:ln>
                <a:effectLst/>
              </a:rPr>
              <a:t> ORACLE, </a:t>
            </a:r>
            <a:r>
              <a:rPr kumimoji="0" lang="en-US" altLang="pt-BR" b="0" i="0" u="none" strike="noStrike" cap="none" normalizeH="0" baseline="0" dirty="0" err="1">
                <a:ln>
                  <a:noFill/>
                </a:ln>
                <a:effectLst/>
              </a:rPr>
              <a:t>ou</a:t>
            </a:r>
            <a:r>
              <a:rPr kumimoji="0" lang="en-US" altLang="pt-BR" b="0" i="0" u="none" strike="noStrike" cap="none" normalizeH="0" baseline="0" dirty="0">
                <a:ln>
                  <a:noFill/>
                </a:ln>
                <a:effectLst/>
              </a:rPr>
              <a:t> PostgreSQL, com SQL.</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Servidores</a:t>
            </a:r>
            <a:r>
              <a:rPr kumimoji="0" lang="en-US" altLang="pt-BR" b="1" i="0" u="none" strike="noStrike" cap="none" normalizeH="0" baseline="0" dirty="0">
                <a:ln>
                  <a:noFill/>
                </a:ln>
                <a:effectLst/>
              </a:rPr>
              <a:t> de </a:t>
            </a:r>
            <a:r>
              <a:rPr kumimoji="0" lang="en-US" altLang="pt-BR" b="1" i="0" u="none" strike="noStrike" cap="none" normalizeH="0" baseline="0" dirty="0" err="1">
                <a:ln>
                  <a:noFill/>
                </a:ln>
                <a:effectLst/>
              </a:rPr>
              <a:t>Aplicação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JBoss </a:t>
            </a:r>
            <a:r>
              <a:rPr kumimoji="0" lang="en-US" altLang="pt-BR" b="0" i="0" u="none" strike="noStrike" cap="none" normalizeH="0" baseline="0" dirty="0" err="1">
                <a:ln>
                  <a:noFill/>
                </a:ln>
                <a:effectLst/>
              </a:rPr>
              <a:t>Wildfly</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ambiente</a:t>
            </a:r>
            <a:r>
              <a:rPr kumimoji="0" lang="en-US" altLang="pt-BR" b="0" i="0" u="none" strike="noStrike" cap="none" normalizeH="0" baseline="0" dirty="0">
                <a:ln>
                  <a:noFill/>
                </a:ln>
                <a:effectLst/>
              </a:rPr>
              <a:t> de </a:t>
            </a:r>
            <a:r>
              <a:rPr kumimoji="0" lang="en-US" altLang="pt-BR" b="0" i="0" u="none" strike="noStrike" cap="none" normalizeH="0" baseline="0" dirty="0" err="1">
                <a:ln>
                  <a:noFill/>
                </a:ln>
                <a:effectLst/>
              </a:rPr>
              <a:t>execução</a:t>
            </a:r>
            <a:r>
              <a:rPr kumimoji="0" lang="en-US" altLang="pt-BR" b="0" i="0" u="none" strike="noStrike" cap="none" normalizeH="0" baseline="0" dirty="0">
                <a:ln>
                  <a:noFill/>
                </a:ln>
                <a:effectLst/>
              </a:rPr>
              <a:t>.</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pt-BR" b="0" i="0" u="none" strike="noStrike" cap="none" normalizeH="0" baseline="0" dirty="0">
              <a:ln>
                <a:noFill/>
              </a:ln>
              <a:effectLst/>
            </a:endParaRPr>
          </a:p>
          <a:p>
            <a:pPr marL="0" marR="0" lvl="0" indent="-228600" fontAlgn="base">
              <a:lnSpc>
                <a:spcPct val="90000"/>
              </a:lnSpc>
              <a:spcBef>
                <a:spcPct val="0"/>
              </a:spcBef>
              <a:spcAft>
                <a:spcPct val="0"/>
              </a:spcAft>
              <a:buClrTx/>
              <a:buSzTx/>
              <a:buFont typeface="Arial" panose="020B0604020202020204" pitchFamily="34" charset="0"/>
              <a:buChar char="•"/>
              <a:tabLst/>
            </a:pPr>
            <a:r>
              <a:rPr kumimoji="0" lang="en-US" altLang="pt-BR" b="1" i="0" u="none" strike="noStrike" cap="none" normalizeH="0" baseline="0" dirty="0">
                <a:ln>
                  <a:noFill/>
                </a:ln>
                <a:effectLst/>
              </a:rPr>
              <a:t> </a:t>
            </a:r>
            <a:r>
              <a:rPr kumimoji="0" lang="en-US" altLang="pt-BR" b="1" i="0" u="none" strike="noStrike" cap="none" normalizeH="0" baseline="0" dirty="0" err="1">
                <a:ln>
                  <a:noFill/>
                </a:ln>
                <a:effectLst/>
              </a:rPr>
              <a:t>Contêineres</a:t>
            </a:r>
            <a:r>
              <a:rPr kumimoji="0" lang="en-US" altLang="pt-BR" b="1" i="0" u="none" strike="noStrike" cap="none" normalizeH="0" baseline="0" dirty="0">
                <a:ln>
                  <a:noFill/>
                </a:ln>
                <a:effectLst/>
              </a:rPr>
              <a:t> e </a:t>
            </a:r>
            <a:r>
              <a:rPr kumimoji="0" lang="en-US" altLang="pt-BR" b="1" i="0" u="none" strike="noStrike" cap="none" normalizeH="0" baseline="0" dirty="0" err="1">
                <a:ln>
                  <a:noFill/>
                </a:ln>
                <a:effectLst/>
              </a:rPr>
              <a:t>Orquestração</a:t>
            </a:r>
            <a:r>
              <a:rPr kumimoji="0" lang="en-US" altLang="pt-BR" b="1" i="0" u="none" strike="noStrike" cap="none" normalizeH="0" baseline="0" dirty="0">
                <a:ln>
                  <a:noFill/>
                </a:ln>
                <a:effectLst/>
              </a:rPr>
              <a:t>:</a:t>
            </a:r>
            <a:r>
              <a:rPr kumimoji="0" lang="en-US" altLang="pt-BR" b="0" i="0" u="none" strike="noStrike" cap="none" normalizeH="0" baseline="0" dirty="0">
                <a:ln>
                  <a:noFill/>
                </a:ln>
                <a:effectLst/>
              </a:rPr>
              <a:t> Na </a:t>
            </a:r>
            <a:r>
              <a:rPr kumimoji="0" lang="en-US" altLang="pt-BR" b="0" i="0" u="none" strike="noStrike" cap="none" normalizeH="0" baseline="0" dirty="0" err="1">
                <a:ln>
                  <a:noFill/>
                </a:ln>
                <a:effectLst/>
              </a:rPr>
              <a:t>Unicamp</a:t>
            </a:r>
            <a:r>
              <a:rPr kumimoji="0" lang="en-US" altLang="pt-BR" b="0" i="0" u="none" strike="noStrike" cap="none" normalizeH="0" baseline="0" dirty="0">
                <a:ln>
                  <a:noFill/>
                </a:ln>
                <a:effectLst/>
              </a:rPr>
              <a:t>, o </a:t>
            </a:r>
            <a:r>
              <a:rPr kumimoji="0" lang="en-US" altLang="pt-BR" b="0" i="0" u="none" strike="noStrike" cap="none" normalizeH="0" baseline="0" dirty="0" err="1">
                <a:ln>
                  <a:noFill/>
                </a:ln>
                <a:effectLst/>
              </a:rPr>
              <a:t>AGHUse</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utiliza</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contêineres</a:t>
            </a:r>
            <a:r>
              <a:rPr kumimoji="0" lang="en-US" altLang="pt-BR" b="0" i="0" u="none" strike="noStrike" cap="none" normalizeH="0" baseline="0" dirty="0">
                <a:ln>
                  <a:noFill/>
                </a:ln>
                <a:effectLst/>
              </a:rPr>
              <a:t> com o Amazon Elastic Container Service (ECS) com AWS </a:t>
            </a:r>
            <a:r>
              <a:rPr kumimoji="0" lang="en-US" altLang="pt-BR" b="0" i="0" u="none" strike="noStrike" cap="none" normalizeH="0" baseline="0" dirty="0" err="1">
                <a:ln>
                  <a:noFill/>
                </a:ln>
                <a:effectLst/>
              </a:rPr>
              <a:t>Fargate</a:t>
            </a:r>
            <a:r>
              <a:rPr kumimoji="0" lang="en-US" altLang="pt-BR" b="0" i="0" u="none" strike="noStrike" cap="none" normalizeH="0" baseline="0" dirty="0">
                <a:ln>
                  <a:noFill/>
                </a:ln>
                <a:effectLst/>
              </a:rPr>
              <a:t>, para  </a:t>
            </a:r>
            <a:r>
              <a:rPr kumimoji="0" lang="en-US" altLang="pt-BR" b="0" i="0" u="none" strike="noStrike" cap="none" normalizeH="0" baseline="0" dirty="0" err="1">
                <a:ln>
                  <a:noFill/>
                </a:ln>
                <a:effectLst/>
              </a:rPr>
              <a:t>escalabilidade</a:t>
            </a:r>
            <a:r>
              <a:rPr kumimoji="0" lang="en-US" altLang="pt-BR" b="0" i="0" u="none" strike="noStrike" cap="none" normalizeH="0" baseline="0" dirty="0">
                <a:ln>
                  <a:noFill/>
                </a:ln>
                <a:effectLst/>
              </a:rPr>
              <a:t> e </a:t>
            </a:r>
            <a:r>
              <a:rPr kumimoji="0" lang="en-US" altLang="pt-BR" b="0" i="0" u="none" strike="noStrike" cap="none" normalizeH="0" baseline="0" dirty="0" err="1">
                <a:ln>
                  <a:noFill/>
                </a:ln>
                <a:effectLst/>
              </a:rPr>
              <a:t>gerenciamento</a:t>
            </a:r>
            <a:r>
              <a:rPr kumimoji="0" lang="en-US" altLang="pt-BR" b="0" i="0" u="none" strike="noStrike" cap="none" normalizeH="0" baseline="0" dirty="0">
                <a:ln>
                  <a:noFill/>
                </a:ln>
                <a:effectLst/>
              </a:rPr>
              <a:t> </a:t>
            </a:r>
            <a:r>
              <a:rPr kumimoji="0" lang="en-US" altLang="pt-BR" b="0" i="0" u="none" strike="noStrike" cap="none" normalizeH="0" baseline="0" dirty="0" err="1">
                <a:ln>
                  <a:noFill/>
                </a:ln>
                <a:effectLst/>
              </a:rPr>
              <a:t>simplificado</a:t>
            </a:r>
            <a:r>
              <a:rPr kumimoji="0" lang="en-US" altLang="pt-BR" b="0" i="0" u="none" strike="noStrike" cap="none" normalizeH="0" baseline="0" dirty="0">
                <a:ln>
                  <a:noFill/>
                </a:ln>
                <a:effectLst/>
              </a:rPr>
              <a:t>.</a:t>
            </a:r>
          </a:p>
        </p:txBody>
      </p:sp>
    </p:spTree>
    <p:extLst>
      <p:ext uri="{BB962C8B-B14F-4D97-AF65-F5344CB8AC3E}">
        <p14:creationId xmlns:p14="http://schemas.microsoft.com/office/powerpoint/2010/main" val="4288493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BE54BB-4B65-E21F-9331-D635ECD70EF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8417C-78B9-D96B-3B0B-7A13B268DED0}"/>
              </a:ext>
            </a:extLst>
          </p:cNvPr>
          <p:cNvSpPr>
            <a:spLocks noGrp="1"/>
          </p:cNvSpPr>
          <p:nvPr>
            <p:ph type="title"/>
          </p:nvPr>
        </p:nvSpPr>
        <p:spPr>
          <a:xfrm>
            <a:off x="806825" y="1188637"/>
            <a:ext cx="2241175" cy="4480726"/>
          </a:xfrm>
        </p:spPr>
        <p:txBody>
          <a:bodyPr>
            <a:normAutofit/>
          </a:bodyPr>
          <a:lstStyle/>
          <a:p>
            <a:pPr algn="r"/>
            <a:r>
              <a:rPr lang="pt-BR" sz="3600" b="1">
                <a:latin typeface="+mj-lt"/>
                <a:ea typeface="+mj-ea"/>
                <a:cs typeface="+mj-cs"/>
              </a:rPr>
              <a:t>Dados e Integração</a:t>
            </a:r>
            <a:endParaRPr lang="pt-BR" sz="3600"/>
          </a:p>
        </p:txBody>
      </p:sp>
      <p:sp>
        <p:nvSpPr>
          <p:cNvPr id="4" name="Espaço Reservado para Rodapé 3">
            <a:extLst>
              <a:ext uri="{FF2B5EF4-FFF2-40B4-BE49-F238E27FC236}">
                <a16:creationId xmlns:a16="http://schemas.microsoft.com/office/drawing/2014/main" id="{B209061F-5150-E78E-A959-991A7BD5E19C}"/>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9856C4-A8A6-654D-EC03-0D01D510EAE6}"/>
              </a:ext>
            </a:extLst>
          </p:cNvPr>
          <p:cNvSpPr>
            <a:spLocks noGrp="1"/>
          </p:cNvSpPr>
          <p:nvPr>
            <p:ph idx="1"/>
          </p:nvPr>
        </p:nvSpPr>
        <p:spPr>
          <a:xfrm>
            <a:off x="3750204" y="623275"/>
            <a:ext cx="4155304" cy="5506321"/>
          </a:xfrm>
        </p:spPr>
        <p:txBody>
          <a:bodyPr anchor="ctr">
            <a:normAutofit fontScale="92500" lnSpcReduction="10000"/>
          </a:bodyPr>
          <a:lstStyle/>
          <a:p>
            <a:pPr marL="0" indent="-285750" defTabSz="914400" eaLnBrk="0" fontAlgn="base" hangingPunct="0">
              <a:spcBef>
                <a:spcPct val="0"/>
              </a:spcBef>
              <a:spcAft>
                <a:spcPct val="0"/>
              </a:spcAft>
              <a:buFontTx/>
              <a:buChar char="•"/>
            </a:pPr>
            <a:r>
              <a:rPr lang="pt-BR" sz="1800" b="1" dirty="0"/>
              <a:t>Integração com Sistemas Externos:</a:t>
            </a:r>
            <a:r>
              <a:rPr lang="pt-BR" sz="1800" dirty="0"/>
              <a:t> </a:t>
            </a:r>
            <a:r>
              <a:rPr lang="pt-BR" sz="1800" dirty="0">
                <a:latin typeface="Arial" panose="020B0604020202020204" pitchFamily="34" charset="0"/>
              </a:rPr>
              <a:t>Garante a interoperabilidade com </a:t>
            </a:r>
            <a:r>
              <a:rPr lang="pt-BR" sz="1800" dirty="0" err="1">
                <a:latin typeface="Arial" panose="020B0604020202020204" pitchFamily="34" charset="0"/>
              </a:rPr>
              <a:t>API´s</a:t>
            </a:r>
            <a:r>
              <a:rPr lang="pt-BR" sz="1800" dirty="0">
                <a:latin typeface="Arial" panose="020B0604020202020204" pitchFamily="34" charset="0"/>
              </a:rPr>
              <a:t> para ambientes hospitalares complexos.</a:t>
            </a:r>
          </a:p>
          <a:p>
            <a:pPr marL="0" indent="-285750" defTabSz="914400" eaLnBrk="0" fontAlgn="base" hangingPunct="0">
              <a:spcBef>
                <a:spcPct val="0"/>
              </a:spcBef>
              <a:spcAft>
                <a:spcPct val="0"/>
              </a:spcAft>
              <a:buFontTx/>
              <a:buChar char="•"/>
            </a:pPr>
            <a:endParaRPr lang="pt-BR" sz="18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800" b="1" dirty="0"/>
              <a:t>Fluxo de Dados Contínuo:</a:t>
            </a:r>
            <a:r>
              <a:rPr lang="pt-BR" sz="1800" dirty="0"/>
              <a:t> </a:t>
            </a:r>
            <a:r>
              <a:rPr lang="pt-BR" sz="1800" dirty="0">
                <a:latin typeface="Arial" panose="020B0604020202020204" pitchFamily="34" charset="0"/>
              </a:rPr>
              <a:t>Permite que informações alimentem processos administrativos, como faturamento e controle de estoque, de forma automática.</a:t>
            </a:r>
          </a:p>
          <a:p>
            <a:pPr marL="0" indent="-285750" defTabSz="914400" eaLnBrk="0" fontAlgn="base" hangingPunct="0">
              <a:spcBef>
                <a:spcPct val="0"/>
              </a:spcBef>
              <a:spcAft>
                <a:spcPct val="0"/>
              </a:spcAft>
              <a:buFontTx/>
              <a:buChar char="•"/>
            </a:pPr>
            <a:endParaRPr lang="pt-BR" sz="18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800" b="1" dirty="0"/>
              <a:t>Interação com Bases de Dados Corporativas:</a:t>
            </a:r>
            <a:r>
              <a:rPr lang="pt-BR" sz="1800" dirty="0"/>
              <a:t> </a:t>
            </a:r>
            <a:r>
              <a:rPr lang="pt-BR" sz="1800" dirty="0">
                <a:latin typeface="Arial" panose="020B0604020202020204" pitchFamily="34" charset="0"/>
              </a:rPr>
              <a:t>Interage com bases corporativas e verifica a elegibilidade de beneficiários de planos de saúde.</a:t>
            </a:r>
          </a:p>
          <a:p>
            <a:pPr marL="0" indent="0" defTabSz="914400" eaLnBrk="0" fontAlgn="base" hangingPunct="0">
              <a:spcBef>
                <a:spcPct val="0"/>
              </a:spcBef>
              <a:spcAft>
                <a:spcPct val="0"/>
              </a:spcAft>
              <a:buNone/>
            </a:pPr>
            <a:endParaRPr lang="pt-BR" sz="1800" dirty="0">
              <a:latin typeface="Arial" panose="020B0604020202020204" pitchFamily="34" charset="0"/>
            </a:endParaRPr>
          </a:p>
          <a:p>
            <a:pPr marL="0" indent="-285750" defTabSz="914400" eaLnBrk="0" fontAlgn="base" hangingPunct="0">
              <a:spcBef>
                <a:spcPct val="0"/>
              </a:spcBef>
              <a:spcAft>
                <a:spcPct val="0"/>
              </a:spcAft>
              <a:buFontTx/>
              <a:buChar char="•"/>
            </a:pPr>
            <a:r>
              <a:rPr lang="pt-BR" sz="1800" b="1" dirty="0"/>
              <a:t>Padrões de Interoperabilidade:</a:t>
            </a:r>
            <a:r>
              <a:rPr lang="pt-BR" sz="1800" dirty="0">
                <a:latin typeface="Arial" panose="020B0604020202020204" pitchFamily="34" charset="0"/>
              </a:rPr>
              <a:t> Adota HL7 e FHIR, para comunicação eficiente com sistemas de informação em saúde.</a:t>
            </a:r>
          </a:p>
          <a:p>
            <a:pPr>
              <a:buFont typeface="Arial" panose="020B0604020202020204" pitchFamily="34" charset="0"/>
              <a:buChar char="•"/>
            </a:pPr>
            <a:r>
              <a:rPr lang="pt-BR" sz="1800" b="1" dirty="0"/>
              <a:t>Segurança e Conformidade:</a:t>
            </a:r>
            <a:r>
              <a:rPr lang="pt-BR" sz="1800" dirty="0"/>
              <a:t> </a:t>
            </a:r>
            <a:r>
              <a:rPr lang="pt-BR" sz="1800" dirty="0">
                <a:latin typeface="Arial" panose="020B0604020202020204" pitchFamily="34" charset="0"/>
              </a:rPr>
              <a:t>Implementa mecanismos de confidencialidade, integridade e disponibilidade dos dados, atendendo às regulamentações vigentes.</a:t>
            </a:r>
          </a:p>
        </p:txBody>
      </p:sp>
    </p:spTree>
    <p:extLst>
      <p:ext uri="{BB962C8B-B14F-4D97-AF65-F5344CB8AC3E}">
        <p14:creationId xmlns:p14="http://schemas.microsoft.com/office/powerpoint/2010/main" val="1572048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
          <p:cNvPicPr preferRelativeResize="0"/>
          <p:nvPr/>
        </p:nvPicPr>
        <p:blipFill rotWithShape="1">
          <a:blip r:embed="rId3">
            <a:alphaModFix/>
          </a:blip>
          <a:srcRect/>
          <a:stretch/>
        </p:blipFill>
        <p:spPr>
          <a:xfrm>
            <a:off x="522514" y="587829"/>
            <a:ext cx="8109857" cy="5812971"/>
          </a:xfrm>
          <a:prstGeom prst="rect">
            <a:avLst/>
          </a:prstGeom>
          <a:noFill/>
          <a:ln>
            <a:solidFill>
              <a:srgbClr val="FFC000"/>
            </a:solidFill>
          </a:ln>
        </p:spPr>
      </p:pic>
      <p:sp>
        <p:nvSpPr>
          <p:cNvPr id="2" name="Elipse 1">
            <a:extLst>
              <a:ext uri="{FF2B5EF4-FFF2-40B4-BE49-F238E27FC236}">
                <a16:creationId xmlns:a16="http://schemas.microsoft.com/office/drawing/2014/main" id="{34B2F905-8FBE-7B39-0A93-85419F285EC6}"/>
              </a:ext>
            </a:extLst>
          </p:cNvPr>
          <p:cNvSpPr/>
          <p:nvPr/>
        </p:nvSpPr>
        <p:spPr>
          <a:xfrm>
            <a:off x="1317600" y="2311650"/>
            <a:ext cx="6559200" cy="1029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FF00FF"/>
              </a:highlight>
            </a:endParaRPr>
          </a:p>
        </p:txBody>
      </p:sp>
      <p:sp>
        <p:nvSpPr>
          <p:cNvPr id="3" name="Espaço Reservado para Rodapé 2">
            <a:extLst>
              <a:ext uri="{FF2B5EF4-FFF2-40B4-BE49-F238E27FC236}">
                <a16:creationId xmlns:a16="http://schemas.microsoft.com/office/drawing/2014/main" id="{763DBE9D-7931-93E8-5B47-EB7026A31F49}"/>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4253937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028" y="241350"/>
            <a:ext cx="8437943" cy="950842"/>
          </a:xfrm>
        </p:spPr>
        <p:txBody>
          <a:bodyPr anchor="ctr">
            <a:normAutofit/>
          </a:bodyPr>
          <a:lstStyle/>
          <a:p>
            <a:pPr algn="ctr"/>
            <a:r>
              <a:rPr lang="pt-BR" sz="4400" b="1" dirty="0"/>
              <a:t>Valores, Parcelamentos e Prazos</a:t>
            </a:r>
          </a:p>
        </p:txBody>
      </p:sp>
      <p:sp>
        <p:nvSpPr>
          <p:cNvPr id="3" name="Content Placeholder 2"/>
          <p:cNvSpPr>
            <a:spLocks noGrp="1"/>
          </p:cNvSpPr>
          <p:nvPr>
            <p:ph idx="1"/>
          </p:nvPr>
        </p:nvSpPr>
        <p:spPr>
          <a:xfrm>
            <a:off x="234725" y="5497975"/>
            <a:ext cx="8674550" cy="1118674"/>
          </a:xfrm>
        </p:spPr>
        <p:txBody>
          <a:bodyPr anchor="t">
            <a:normAutofit/>
          </a:bodyPr>
          <a:lstStyle/>
          <a:p>
            <a:pPr marL="0" indent="0" algn="just">
              <a:buNone/>
            </a:pPr>
            <a:r>
              <a:rPr lang="pt-BR" sz="2000" dirty="0"/>
              <a:t>• Pagamento mensal com prazo de 30 dias após emissão da fatura.</a:t>
            </a:r>
          </a:p>
          <a:p>
            <a:pPr marL="0" indent="0" algn="just">
              <a:buNone/>
            </a:pPr>
            <a:r>
              <a:rPr lang="pt-BR" sz="2000" dirty="0"/>
              <a:t>• </a:t>
            </a:r>
            <a:r>
              <a:rPr lang="pt-BR" sz="2000" b="1" dirty="0"/>
              <a:t>Reajuste</a:t>
            </a:r>
            <a:r>
              <a:rPr lang="pt-BR" sz="2000" dirty="0"/>
              <a:t> anual pelo </a:t>
            </a:r>
            <a:r>
              <a:rPr lang="pt-BR" sz="2000" b="1" dirty="0"/>
              <a:t>IPCA</a:t>
            </a:r>
            <a:r>
              <a:rPr lang="pt-BR" sz="2000" dirty="0"/>
              <a:t> e ajustes contratuais conforme legislação vigente.</a:t>
            </a:r>
          </a:p>
        </p:txBody>
      </p:sp>
      <p:graphicFrame>
        <p:nvGraphicFramePr>
          <p:cNvPr id="5" name="Tabela 4">
            <a:extLst>
              <a:ext uri="{FF2B5EF4-FFF2-40B4-BE49-F238E27FC236}">
                <a16:creationId xmlns:a16="http://schemas.microsoft.com/office/drawing/2014/main" id="{58D654CE-69F3-82A3-D81C-972B63942657}"/>
              </a:ext>
            </a:extLst>
          </p:cNvPr>
          <p:cNvGraphicFramePr>
            <a:graphicFrameLocks noGrp="1"/>
          </p:cNvGraphicFramePr>
          <p:nvPr>
            <p:extLst>
              <p:ext uri="{D42A27DB-BD31-4B8C-83A1-F6EECF244321}">
                <p14:modId xmlns:p14="http://schemas.microsoft.com/office/powerpoint/2010/main" val="4199224148"/>
              </p:ext>
            </p:extLst>
          </p:nvPr>
        </p:nvGraphicFramePr>
        <p:xfrm>
          <a:off x="353028" y="1033583"/>
          <a:ext cx="8437944" cy="5416266"/>
        </p:xfrm>
        <a:graphic>
          <a:graphicData uri="http://schemas.openxmlformats.org/drawingml/2006/table">
            <a:tbl>
              <a:tblPr firstRow="1" bandRow="1">
                <a:tableStyleId>{5C22544A-7EE6-4342-B048-85BDC9FD1C3A}</a:tableStyleId>
              </a:tblPr>
              <a:tblGrid>
                <a:gridCol w="4230547">
                  <a:extLst>
                    <a:ext uri="{9D8B030D-6E8A-4147-A177-3AD203B41FA5}">
                      <a16:colId xmlns:a16="http://schemas.microsoft.com/office/drawing/2014/main" val="2135881087"/>
                    </a:ext>
                  </a:extLst>
                </a:gridCol>
                <a:gridCol w="4207397">
                  <a:extLst>
                    <a:ext uri="{9D8B030D-6E8A-4147-A177-3AD203B41FA5}">
                      <a16:colId xmlns:a16="http://schemas.microsoft.com/office/drawing/2014/main" val="2530009532"/>
                    </a:ext>
                  </a:extLst>
                </a:gridCol>
              </a:tblGrid>
              <a:tr h="611742">
                <a:tc>
                  <a:txBody>
                    <a:bodyPr/>
                    <a:lstStyle/>
                    <a:p>
                      <a:r>
                        <a:rPr lang="pt-BR" sz="2000" dirty="0"/>
                        <a:t>Sonda</a:t>
                      </a:r>
                    </a:p>
                  </a:txBody>
                  <a:tcPr anchor="b"/>
                </a:tc>
                <a:tc>
                  <a:txBody>
                    <a:bodyPr/>
                    <a:lstStyle/>
                    <a:p>
                      <a:r>
                        <a:rPr lang="pt-BR" sz="2000" b="1" dirty="0" err="1"/>
                        <a:t>AGHUse</a:t>
                      </a:r>
                      <a:endParaRPr lang="pt-BR" sz="2000" dirty="0"/>
                    </a:p>
                  </a:txBody>
                  <a:tcPr anchor="b"/>
                </a:tc>
                <a:extLst>
                  <a:ext uri="{0D108BD9-81ED-4DB2-BD59-A6C34878D82A}">
                    <a16:rowId xmlns:a16="http://schemas.microsoft.com/office/drawing/2014/main" val="3183102835"/>
                  </a:ext>
                </a:extLst>
              </a:tr>
              <a:tr h="611742">
                <a:tc>
                  <a:txBody>
                    <a:bodyPr/>
                    <a:lstStyle/>
                    <a:p>
                      <a:r>
                        <a:rPr lang="pt-BR" sz="2000" b="1" dirty="0"/>
                        <a:t>Descrição</a:t>
                      </a:r>
                    </a:p>
                  </a:txBody>
                  <a:tcPr/>
                </a:tc>
                <a:tc>
                  <a:txBody>
                    <a:bodyPr/>
                    <a:lstStyle/>
                    <a:p>
                      <a:r>
                        <a:rPr lang="pt-BR" sz="2000" b="1" dirty="0"/>
                        <a:t>Valor</a:t>
                      </a:r>
                    </a:p>
                  </a:txBody>
                  <a:tcPr/>
                </a:tc>
                <a:extLst>
                  <a:ext uri="{0D108BD9-81ED-4DB2-BD59-A6C34878D82A}">
                    <a16:rowId xmlns:a16="http://schemas.microsoft.com/office/drawing/2014/main" val="4117667526"/>
                  </a:ext>
                </a:extLst>
              </a:tr>
              <a:tr h="530177">
                <a:tc>
                  <a:txBody>
                    <a:bodyPr/>
                    <a:lstStyle/>
                    <a:p>
                      <a:pPr algn="r"/>
                      <a:r>
                        <a:rPr lang="pt-BR" sz="2400" b="1" kern="1200" dirty="0">
                          <a:solidFill>
                            <a:schemeClr val="tx1"/>
                          </a:solidFill>
                          <a:latin typeface="+mn-lt"/>
                          <a:ea typeface="+mn-ea"/>
                          <a:cs typeface="+mn-cs"/>
                        </a:rPr>
                        <a:t>Tempo de Implantação e valor:</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18 meses (1 ano e meio). R$ 5.750.019,29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Implantação e transferência de tecnologia</a:t>
                      </a:r>
                      <a:endParaRPr lang="pt-BR" sz="2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24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chemeClr val="tx1"/>
                          </a:solidFill>
                          <a:latin typeface="+mn-lt"/>
                          <a:ea typeface="+mn-ea"/>
                          <a:cs typeface="+mn-cs"/>
                        </a:rPr>
                        <a:t>R$ 319.445,52</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2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rgbClr val="0070C0"/>
                          </a:solidFill>
                          <a:latin typeface="+mn-lt"/>
                          <a:ea typeface="+mn-ea"/>
                          <a:cs typeface="+mn-cs"/>
                        </a:rPr>
                        <a:t>R$ 0,00</a:t>
                      </a:r>
                    </a:p>
                  </a:txBody>
                  <a:tcPr/>
                </a:tc>
                <a:extLst>
                  <a:ext uri="{0D108BD9-81ED-4DB2-BD59-A6C34878D82A}">
                    <a16:rowId xmlns:a16="http://schemas.microsoft.com/office/drawing/2014/main" val="3753639003"/>
                  </a:ext>
                </a:extLst>
              </a:tr>
              <a:tr h="496191">
                <a:tc>
                  <a:txBody>
                    <a:bodyPr/>
                    <a:lstStyle/>
                    <a:p>
                      <a:pPr algn="r"/>
                      <a:r>
                        <a:rPr lang="pt-BR" sz="2400" b="1" kern="1200" dirty="0">
                          <a:solidFill>
                            <a:schemeClr val="tx1"/>
                          </a:solidFill>
                          <a:latin typeface="+mn-lt"/>
                          <a:ea typeface="+mn-ea"/>
                          <a:cs typeface="+mn-cs"/>
                        </a:rPr>
                        <a:t>Valor da manutenção mês:</a:t>
                      </a:r>
                    </a:p>
                  </a:txBody>
                  <a:tcPr/>
                </a:tc>
                <a:tc>
                  <a:txBody>
                    <a:bodyPr/>
                    <a:lstStyle/>
                    <a:p>
                      <a:pPr algn="r"/>
                      <a:r>
                        <a:rPr lang="pt-BR" sz="2400" b="1" kern="1200" dirty="0">
                          <a:solidFill>
                            <a:srgbClr val="0070C0"/>
                          </a:solidFill>
                          <a:latin typeface="+mn-lt"/>
                          <a:ea typeface="+mn-ea"/>
                          <a:cs typeface="+mn-cs"/>
                        </a:rPr>
                        <a:t>R$ 0,00</a:t>
                      </a:r>
                    </a:p>
                  </a:txBody>
                  <a:tcPr/>
                </a:tc>
                <a:extLst>
                  <a:ext uri="{0D108BD9-81ED-4DB2-BD59-A6C34878D82A}">
                    <a16:rowId xmlns:a16="http://schemas.microsoft.com/office/drawing/2014/main" val="2304447189"/>
                  </a:ext>
                </a:extLst>
              </a:tr>
              <a:tr h="496191">
                <a:tc>
                  <a:txBody>
                    <a:bodyPr/>
                    <a:lstStyle/>
                    <a:p>
                      <a:pPr algn="r"/>
                      <a:r>
                        <a:rPr lang="pt-BR" sz="2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400" b="1" kern="1200" dirty="0">
                          <a:solidFill>
                            <a:srgbClr val="0070C0"/>
                          </a:solidFill>
                          <a:latin typeface="+mn-lt"/>
                          <a:ea typeface="+mn-ea"/>
                          <a:cs typeface="+mn-cs"/>
                        </a:rPr>
                        <a:t>R$ 0,00</a:t>
                      </a:r>
                    </a:p>
                    <a:p>
                      <a:pPr algn="r"/>
                      <a:endParaRPr lang="pt-BR" sz="2400" b="1" kern="1200" dirty="0">
                        <a:solidFill>
                          <a:srgbClr val="0070C0"/>
                        </a:solidFill>
                        <a:latin typeface="+mn-lt"/>
                        <a:ea typeface="+mn-ea"/>
                        <a:cs typeface="+mn-cs"/>
                      </a:endParaRPr>
                    </a:p>
                  </a:txBody>
                  <a:tcPr/>
                </a:tc>
                <a:extLst>
                  <a:ext uri="{0D108BD9-81ED-4DB2-BD59-A6C34878D82A}">
                    <a16:rowId xmlns:a16="http://schemas.microsoft.com/office/drawing/2014/main" val="3110679299"/>
                  </a:ext>
                </a:extLst>
              </a:tr>
            </a:tbl>
          </a:graphicData>
        </a:graphic>
      </p:graphicFrame>
      <p:sp>
        <p:nvSpPr>
          <p:cNvPr id="4" name="Espaço Reservado para Rodapé 3">
            <a:extLst>
              <a:ext uri="{FF2B5EF4-FFF2-40B4-BE49-F238E27FC236}">
                <a16:creationId xmlns:a16="http://schemas.microsoft.com/office/drawing/2014/main" id="{D39628E8-86B2-0DC1-ABE4-01B30B79FBF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190121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657977"/>
            <a:ext cx="8889355" cy="3542045"/>
          </a:xfrm>
        </p:spPr>
        <p:txBody>
          <a:bodyPr anchor="b">
            <a:normAutofit fontScale="90000"/>
          </a:bodyPr>
          <a:lstStyle/>
          <a:p>
            <a:r>
              <a:rPr lang="pt-BR" sz="7000" b="1" dirty="0"/>
              <a:t>Proposta Técnica</a:t>
            </a:r>
            <a:br>
              <a:rPr lang="pt-BR" sz="7000" b="1" dirty="0"/>
            </a:br>
            <a:r>
              <a:rPr lang="pt-BR" sz="7000" b="1" dirty="0"/>
              <a:t>Infraestrutura</a:t>
            </a:r>
            <a:br>
              <a:rPr lang="pt-BR" sz="7000" b="1" dirty="0"/>
            </a:br>
            <a:r>
              <a:rPr lang="pt-BR" sz="7000" b="1" dirty="0"/>
              <a:t> CLOUD</a:t>
            </a:r>
            <a:br>
              <a:rPr lang="pt-BR" sz="7000" b="1" dirty="0"/>
            </a:br>
            <a:r>
              <a:rPr lang="pt-BR" sz="7000" b="1" dirty="0"/>
              <a:t>Sonda</a:t>
            </a:r>
          </a:p>
        </p:txBody>
      </p:sp>
      <p:sp>
        <p:nvSpPr>
          <p:cNvPr id="3" name="Espaço Reservado para Rodapé 2">
            <a:extLst>
              <a:ext uri="{FF2B5EF4-FFF2-40B4-BE49-F238E27FC236}">
                <a16:creationId xmlns:a16="http://schemas.microsoft.com/office/drawing/2014/main" id="{48479834-B588-16D3-C60C-E376A6811D9D}"/>
              </a:ext>
            </a:extLst>
          </p:cNvPr>
          <p:cNvSpPr>
            <a:spLocks noGrp="1"/>
          </p:cNvSpPr>
          <p:nvPr>
            <p:ph type="ftr" sz="quarter" idx="11"/>
          </p:nvPr>
        </p:nvSpPr>
        <p:spPr/>
        <p:txBody>
          <a:bodyPr/>
          <a:lstStyle/>
          <a:p>
            <a:r>
              <a:rPr lang="pt-BR"/>
              <a:t>ALVF – Associação Hospitalar Lenoir Vargas Ferreira</a:t>
            </a:r>
            <a:endParaRPr lang="en-US"/>
          </a:p>
        </p:txBody>
      </p:sp>
    </p:spTree>
    <p:extLst>
      <p:ext uri="{BB962C8B-B14F-4D97-AF65-F5344CB8AC3E}">
        <p14:creationId xmlns:p14="http://schemas.microsoft.com/office/powerpoint/2010/main" val="100325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r>
              <a:rPr lang="pt-BR" sz="3100" b="1"/>
              <a:t>Governança e Gestão de Serviços</a:t>
            </a:r>
          </a:p>
        </p:txBody>
      </p:sp>
      <p:sp>
        <p:nvSpPr>
          <p:cNvPr id="4" name="Espaço Reservado para Rodapé 3">
            <a:extLst>
              <a:ext uri="{FF2B5EF4-FFF2-40B4-BE49-F238E27FC236}">
                <a16:creationId xmlns:a16="http://schemas.microsoft.com/office/drawing/2014/main" id="{935BA239-0F8B-554C-2198-6F8EAC5AE393}"/>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941445" y="1648870"/>
            <a:ext cx="3527136" cy="3560260"/>
          </a:xfrm>
        </p:spPr>
        <p:txBody>
          <a:bodyPr anchor="ctr">
            <a:normAutofit/>
          </a:bodyPr>
          <a:lstStyle/>
          <a:p>
            <a:pPr marL="0" indent="0">
              <a:spcBef>
                <a:spcPts val="0"/>
              </a:spcBef>
              <a:spcAft>
                <a:spcPts val="600"/>
              </a:spcAft>
              <a:buNone/>
            </a:pPr>
            <a:r>
              <a:rPr lang="pt-BR" sz="1800" dirty="0"/>
              <a:t>- Estrutura baseada em </a:t>
            </a:r>
            <a:r>
              <a:rPr lang="pt-BR" sz="1800" b="1" dirty="0"/>
              <a:t>ITIL e ISO 20000, 27001, 27017, 27018;</a:t>
            </a:r>
          </a:p>
          <a:p>
            <a:pPr marL="0" indent="0">
              <a:spcBef>
                <a:spcPts val="0"/>
              </a:spcBef>
              <a:spcAft>
                <a:spcPts val="600"/>
              </a:spcAft>
              <a:buNone/>
            </a:pPr>
            <a:endParaRPr lang="pt-BR" sz="1800" dirty="0"/>
          </a:p>
          <a:p>
            <a:pPr marL="0" indent="0">
              <a:spcBef>
                <a:spcPts val="0"/>
              </a:spcBef>
              <a:spcAft>
                <a:spcPts val="600"/>
              </a:spcAft>
              <a:buNone/>
            </a:pPr>
            <a:r>
              <a:rPr lang="pt-BR" sz="1800" dirty="0"/>
              <a:t>- Gestão de </a:t>
            </a:r>
            <a:r>
              <a:rPr lang="pt-BR" sz="1800" b="1" dirty="0"/>
              <a:t>incidentes</a:t>
            </a:r>
            <a:r>
              <a:rPr lang="pt-BR" sz="1800" dirty="0"/>
              <a:t> e </a:t>
            </a:r>
            <a:r>
              <a:rPr lang="pt-BR" sz="1800" b="1" dirty="0"/>
              <a:t>problemas</a:t>
            </a:r>
          </a:p>
          <a:p>
            <a:pPr marL="0" indent="0">
              <a:spcBef>
                <a:spcPts val="0"/>
              </a:spcBef>
              <a:spcAft>
                <a:spcPts val="600"/>
              </a:spcAft>
              <a:buNone/>
            </a:pPr>
            <a:endParaRPr lang="pt-BR" sz="1800" dirty="0"/>
          </a:p>
          <a:p>
            <a:pPr marL="0" indent="0">
              <a:spcBef>
                <a:spcPts val="0"/>
              </a:spcBef>
              <a:spcAft>
                <a:spcPts val="600"/>
              </a:spcAft>
              <a:buNone/>
            </a:pPr>
            <a:r>
              <a:rPr lang="pt-BR" sz="1800" dirty="0"/>
              <a:t>- </a:t>
            </a:r>
            <a:r>
              <a:rPr lang="pt-BR" sz="1800" b="1" dirty="0"/>
              <a:t>Infraestrutura automática </a:t>
            </a:r>
            <a:r>
              <a:rPr lang="pt-BR" sz="1800" dirty="0"/>
              <a:t>para ajustes de demanda com Automação em Código (</a:t>
            </a:r>
            <a:r>
              <a:rPr lang="pt-BR" sz="1800" dirty="0" err="1"/>
              <a:t>IaC</a:t>
            </a:r>
            <a:r>
              <a:rPr lang="pt-BR" sz="1800" dirty="0"/>
              <a:t>)</a:t>
            </a:r>
          </a:p>
          <a:p>
            <a:pPr marL="0" indent="0">
              <a:spcBef>
                <a:spcPts val="0"/>
              </a:spcBef>
              <a:spcAft>
                <a:spcPts val="600"/>
              </a:spcAft>
              <a:buNone/>
            </a:pPr>
            <a:endParaRPr lang="pt-BR" sz="1800" dirty="0"/>
          </a:p>
          <a:p>
            <a:pPr marL="0" indent="0">
              <a:spcBef>
                <a:spcPts val="0"/>
              </a:spcBef>
              <a:spcAft>
                <a:spcPts val="600"/>
              </a:spcAft>
              <a:buNone/>
            </a:pPr>
            <a:r>
              <a:rPr lang="pt-BR" sz="1800" dirty="0"/>
              <a:t>- Relatórios com </a:t>
            </a:r>
            <a:r>
              <a:rPr lang="pt-BR" sz="1800" b="1" dirty="0"/>
              <a:t>análise</a:t>
            </a:r>
            <a:r>
              <a:rPr lang="pt-BR" sz="1800" dirty="0"/>
              <a:t> de </a:t>
            </a:r>
            <a:r>
              <a:rPr lang="pt-BR" sz="1800" b="1" dirty="0"/>
              <a:t>disponibilidade</a:t>
            </a:r>
            <a:r>
              <a:rPr lang="pt-BR" sz="1800" dirty="0"/>
              <a:t> e </a:t>
            </a:r>
            <a:r>
              <a:rPr lang="pt-BR" sz="1800" b="1" dirty="0"/>
              <a:t>mudanças</a:t>
            </a:r>
          </a:p>
        </p:txBody>
      </p:sp>
    </p:spTree>
    <p:extLst>
      <p:ext uri="{BB962C8B-B14F-4D97-AF65-F5344CB8AC3E}">
        <p14:creationId xmlns:p14="http://schemas.microsoft.com/office/powerpoint/2010/main" val="3558635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172" y="241350"/>
            <a:ext cx="8843058" cy="1618489"/>
          </a:xfrm>
        </p:spPr>
        <p:txBody>
          <a:bodyPr anchor="ctr">
            <a:normAutofit fontScale="90000"/>
          </a:bodyPr>
          <a:lstStyle/>
          <a:p>
            <a:pPr algn="ctr"/>
            <a:r>
              <a:rPr lang="pt-BR" sz="4800" b="1" dirty="0"/>
              <a:t>Valores e Condições Comerciais</a:t>
            </a:r>
            <a:br>
              <a:rPr lang="pt-BR" sz="4800" b="1" dirty="0"/>
            </a:br>
            <a:r>
              <a:rPr lang="pt-BR" sz="3600" b="1" dirty="0"/>
              <a:t>(Sonda Cloud </a:t>
            </a:r>
            <a:r>
              <a:rPr lang="pt-BR" sz="3600" b="1" dirty="0" err="1"/>
              <a:t>Computing</a:t>
            </a:r>
            <a:r>
              <a:rPr lang="pt-BR" sz="3600" b="1" dirty="0"/>
              <a:t> – Infraestrutura Computacional)</a:t>
            </a:r>
            <a:endParaRPr lang="pt-BR" sz="4800" b="1" dirty="0"/>
          </a:p>
        </p:txBody>
      </p:sp>
      <p:sp>
        <p:nvSpPr>
          <p:cNvPr id="3" name="Content Placeholder 2"/>
          <p:cNvSpPr>
            <a:spLocks noGrp="1"/>
          </p:cNvSpPr>
          <p:nvPr>
            <p:ph idx="1"/>
          </p:nvPr>
        </p:nvSpPr>
        <p:spPr>
          <a:xfrm>
            <a:off x="353028" y="6067957"/>
            <a:ext cx="8437944" cy="519732"/>
          </a:xfrm>
        </p:spPr>
        <p:txBody>
          <a:bodyPr anchor="t">
            <a:normAutofit/>
          </a:bodyPr>
          <a:lstStyle/>
          <a:p>
            <a:pPr marL="0" indent="0">
              <a:buNone/>
            </a:pPr>
            <a:r>
              <a:rPr lang="pt-BR" sz="2800" dirty="0"/>
              <a:t> - Reajuste anual pelo </a:t>
            </a:r>
            <a:r>
              <a:rPr lang="pt-BR" sz="2800" b="1" dirty="0"/>
              <a:t>IPCA</a:t>
            </a:r>
          </a:p>
        </p:txBody>
      </p:sp>
      <p:graphicFrame>
        <p:nvGraphicFramePr>
          <p:cNvPr id="6" name="Tabela 5">
            <a:extLst>
              <a:ext uri="{FF2B5EF4-FFF2-40B4-BE49-F238E27FC236}">
                <a16:creationId xmlns:a16="http://schemas.microsoft.com/office/drawing/2014/main" id="{D3473F3A-E38E-B357-4A89-35B58C5CC204}"/>
              </a:ext>
            </a:extLst>
          </p:cNvPr>
          <p:cNvGraphicFramePr>
            <a:graphicFrameLocks noGrp="1"/>
          </p:cNvGraphicFramePr>
          <p:nvPr>
            <p:extLst>
              <p:ext uri="{D42A27DB-BD31-4B8C-83A1-F6EECF244321}">
                <p14:modId xmlns:p14="http://schemas.microsoft.com/office/powerpoint/2010/main" val="3087769511"/>
              </p:ext>
            </p:extLst>
          </p:nvPr>
        </p:nvGraphicFramePr>
        <p:xfrm>
          <a:off x="509286" y="2158629"/>
          <a:ext cx="8437944" cy="3661071"/>
        </p:xfrm>
        <a:graphic>
          <a:graphicData uri="http://schemas.openxmlformats.org/drawingml/2006/table">
            <a:tbl>
              <a:tblPr firstRow="1" bandRow="1">
                <a:tableStyleId>{5C22544A-7EE6-4342-B048-85BDC9FD1C3A}</a:tableStyleId>
              </a:tblPr>
              <a:tblGrid>
                <a:gridCol w="4230547">
                  <a:extLst>
                    <a:ext uri="{9D8B030D-6E8A-4147-A177-3AD203B41FA5}">
                      <a16:colId xmlns:a16="http://schemas.microsoft.com/office/drawing/2014/main" val="2135881087"/>
                    </a:ext>
                  </a:extLst>
                </a:gridCol>
                <a:gridCol w="4207397">
                  <a:extLst>
                    <a:ext uri="{9D8B030D-6E8A-4147-A177-3AD203B41FA5}">
                      <a16:colId xmlns:a16="http://schemas.microsoft.com/office/drawing/2014/main" val="2530009532"/>
                    </a:ext>
                  </a:extLst>
                </a:gridCol>
              </a:tblGrid>
              <a:tr h="611742">
                <a:tc>
                  <a:txBody>
                    <a:bodyPr/>
                    <a:lstStyle/>
                    <a:p>
                      <a:r>
                        <a:rPr lang="pt-BR" sz="1800" dirty="0"/>
                        <a:t>Descrição</a:t>
                      </a:r>
                    </a:p>
                  </a:txBody>
                  <a:tcPr anchor="b"/>
                </a:tc>
                <a:tc>
                  <a:txBody>
                    <a:bodyPr/>
                    <a:lstStyle/>
                    <a:p>
                      <a:r>
                        <a:rPr lang="pt-BR" sz="1800" dirty="0"/>
                        <a:t>Valor</a:t>
                      </a:r>
                    </a:p>
                  </a:txBody>
                  <a:tcPr anchor="b"/>
                </a:tc>
                <a:extLst>
                  <a:ext uri="{0D108BD9-81ED-4DB2-BD59-A6C34878D82A}">
                    <a16:rowId xmlns:a16="http://schemas.microsoft.com/office/drawing/2014/main" val="4117667526"/>
                  </a:ext>
                </a:extLst>
              </a:tr>
              <a:tr h="496191">
                <a:tc>
                  <a:txBody>
                    <a:bodyPr/>
                    <a:lstStyle/>
                    <a:p>
                      <a:pPr algn="r"/>
                      <a:r>
                        <a:rPr lang="pt-BR" sz="2000" b="1" kern="1200" dirty="0">
                          <a:solidFill>
                            <a:schemeClr val="tx1"/>
                          </a:solidFill>
                          <a:latin typeface="+mn-lt"/>
                          <a:ea typeface="+mn-ea"/>
                          <a:cs typeface="+mn-cs"/>
                        </a:rPr>
                        <a:t>Setup/Transição na implantação (1 vez):</a:t>
                      </a:r>
                      <a:r>
                        <a:rPr lang="pt-BR" sz="2000" b="1" dirty="0"/>
                        <a:t> </a:t>
                      </a:r>
                      <a:endParaRPr lang="pt-BR" sz="18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t>R$ 28.087,08</a:t>
                      </a:r>
                      <a:endParaRPr lang="pt-BR" sz="2000" b="1" kern="1200" dirty="0">
                        <a:solidFill>
                          <a:schemeClr val="tx1"/>
                        </a:solidFill>
                        <a:latin typeface="+mn-lt"/>
                        <a:ea typeface="+mn-ea"/>
                        <a:cs typeface="+mn-cs"/>
                      </a:endParaRPr>
                    </a:p>
                  </a:txBody>
                  <a:tcPr/>
                </a:tc>
                <a:extLst>
                  <a:ext uri="{0D108BD9-81ED-4DB2-BD59-A6C34878D82A}">
                    <a16:rowId xmlns:a16="http://schemas.microsoft.com/office/drawing/2014/main" val="2784250655"/>
                  </a:ext>
                </a:extLst>
              </a:tr>
              <a:tr h="496191">
                <a:tc>
                  <a:txBody>
                    <a:bodyPr/>
                    <a:lstStyle/>
                    <a:p>
                      <a:pPr marL="0" algn="r" defTabSz="685800" rtl="0" eaLnBrk="1" latinLnBrk="0" hangingPunct="1"/>
                      <a:r>
                        <a:rPr lang="pt-BR" sz="20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kern="1200" dirty="0">
                          <a:solidFill>
                            <a:schemeClr val="accent3">
                              <a:lumMod val="75000"/>
                            </a:schemeClr>
                          </a:solidFill>
                          <a:latin typeface="+mn-lt"/>
                          <a:ea typeface="+mn-ea"/>
                          <a:cs typeface="+mn-cs"/>
                        </a:rPr>
                        <a:t>R$ </a:t>
                      </a:r>
                      <a:r>
                        <a:rPr lang="pt-BR" sz="2000" b="1" dirty="0">
                          <a:solidFill>
                            <a:schemeClr val="accent3">
                              <a:lumMod val="75000"/>
                            </a:schemeClr>
                          </a:solidFill>
                        </a:rPr>
                        <a:t>19.654,04</a:t>
                      </a:r>
                      <a:endParaRPr lang="pt-BR" sz="20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20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solidFill>
                            <a:schemeClr val="accent3">
                              <a:lumMod val="75000"/>
                            </a:schemeClr>
                          </a:solidFill>
                        </a:rPr>
                        <a:t>R$ 5.473,68</a:t>
                      </a:r>
                    </a:p>
                  </a:txBody>
                  <a:tcPr/>
                </a:tc>
                <a:extLst>
                  <a:ext uri="{0D108BD9-81ED-4DB2-BD59-A6C34878D82A}">
                    <a16:rowId xmlns:a16="http://schemas.microsoft.com/office/drawing/2014/main" val="3753639003"/>
                  </a:ext>
                </a:extLst>
              </a:tr>
              <a:tr h="496191">
                <a:tc>
                  <a:txBody>
                    <a:bodyPr/>
                    <a:lstStyle/>
                    <a:p>
                      <a:pPr algn="r"/>
                      <a:r>
                        <a:rPr lang="pt-BR" sz="20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kern="1200" dirty="0">
                          <a:solidFill>
                            <a:schemeClr val="accent3">
                              <a:lumMod val="75000"/>
                            </a:schemeClr>
                          </a:solidFill>
                          <a:latin typeface="+mn-lt"/>
                          <a:ea typeface="+mn-ea"/>
                          <a:cs typeface="+mn-cs"/>
                        </a:rPr>
                        <a:t>R$ 25.127,72</a:t>
                      </a:r>
                    </a:p>
                    <a:p>
                      <a:pPr algn="r"/>
                      <a:endParaRPr lang="pt-BR" sz="20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2304447189"/>
                  </a:ext>
                </a:extLst>
              </a:tr>
              <a:tr h="450018">
                <a:tc>
                  <a:txBody>
                    <a:bodyPr/>
                    <a:lstStyle/>
                    <a:p>
                      <a:pPr marL="0" indent="0" algn="r">
                        <a:buNone/>
                      </a:pPr>
                      <a:r>
                        <a:rPr lang="pt-BR" sz="20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2000" b="1" dirty="0"/>
                        <a:t>R$ 1.535.750,28</a:t>
                      </a:r>
                      <a:endParaRPr lang="pt-BR" sz="2000" b="1" kern="1200" dirty="0">
                        <a:solidFill>
                          <a:schemeClr val="tx1"/>
                        </a:solidFill>
                        <a:latin typeface="+mn-lt"/>
                        <a:ea typeface="+mn-ea"/>
                        <a:cs typeface="+mn-cs"/>
                      </a:endParaRPr>
                    </a:p>
                  </a:txBody>
                  <a:tcPr/>
                </a:tc>
                <a:extLst>
                  <a:ext uri="{0D108BD9-81ED-4DB2-BD59-A6C34878D82A}">
                    <a16:rowId xmlns:a16="http://schemas.microsoft.com/office/drawing/2014/main" val="3218030701"/>
                  </a:ext>
                </a:extLst>
              </a:tr>
            </a:tbl>
          </a:graphicData>
        </a:graphic>
      </p:graphicFrame>
    </p:spTree>
    <p:extLst>
      <p:ext uri="{BB962C8B-B14F-4D97-AF65-F5344CB8AC3E}">
        <p14:creationId xmlns:p14="http://schemas.microsoft.com/office/powerpoint/2010/main" val="2387129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B5A-CD74-AE7D-8135-F810F157E2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650B0-876F-1551-7CD8-99E19452F991}"/>
              </a:ext>
            </a:extLst>
          </p:cNvPr>
          <p:cNvSpPr>
            <a:spLocks noGrp="1"/>
          </p:cNvSpPr>
          <p:nvPr>
            <p:ph type="title"/>
          </p:nvPr>
        </p:nvSpPr>
        <p:spPr>
          <a:xfrm>
            <a:off x="537982" y="1526427"/>
            <a:ext cx="8106259" cy="3317947"/>
          </a:xfrm>
        </p:spPr>
        <p:txBody>
          <a:bodyPr anchor="ctr">
            <a:normAutofit/>
          </a:bodyPr>
          <a:lstStyle/>
          <a:p>
            <a:pPr algn="ctr"/>
            <a:r>
              <a:rPr lang="pt-BR" sz="6300" b="1" dirty="0"/>
              <a:t>Modelo de Negócios</a:t>
            </a:r>
            <a:br>
              <a:rPr lang="pt-BR" sz="6300" b="1" dirty="0"/>
            </a:br>
            <a:r>
              <a:rPr lang="pt-BR" sz="6300" b="1" dirty="0"/>
              <a:t>em Tecnologia Aberta</a:t>
            </a:r>
          </a:p>
        </p:txBody>
      </p:sp>
      <p:sp>
        <p:nvSpPr>
          <p:cNvPr id="4" name="Espaço Reservado para Rodapé 3">
            <a:extLst>
              <a:ext uri="{FF2B5EF4-FFF2-40B4-BE49-F238E27FC236}">
                <a16:creationId xmlns:a16="http://schemas.microsoft.com/office/drawing/2014/main" id="{43C03A90-3709-9620-B525-2F84E80BB7FB}"/>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2928014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title="Gráfico"/>
          <p:cNvPicPr preferRelativeResize="0"/>
          <p:nvPr/>
        </p:nvPicPr>
        <p:blipFill rotWithShape="1">
          <a:blip r:embed="rId3">
            <a:alphaModFix/>
          </a:blip>
          <a:srcRect b="3836"/>
          <a:stretch/>
        </p:blipFill>
        <p:spPr>
          <a:xfrm>
            <a:off x="2141548" y="710510"/>
            <a:ext cx="4860902" cy="3636572"/>
          </a:xfrm>
          <a:prstGeom prst="rect">
            <a:avLst/>
          </a:prstGeom>
          <a:noFill/>
          <a:ln>
            <a:noFill/>
          </a:ln>
        </p:spPr>
      </p:pic>
      <p:sp>
        <p:nvSpPr>
          <p:cNvPr id="79" name="Google Shape;79;p17"/>
          <p:cNvSpPr txBox="1"/>
          <p:nvPr/>
        </p:nvSpPr>
        <p:spPr>
          <a:xfrm>
            <a:off x="208344" y="100010"/>
            <a:ext cx="8738886" cy="61050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2800" b="1" dirty="0">
                <a:latin typeface="Raleway Light"/>
                <a:ea typeface="Raleway Light"/>
                <a:cs typeface="Raleway Light"/>
                <a:sym typeface="Raleway Light"/>
              </a:rPr>
              <a:t>Transferência e Evolução em </a:t>
            </a:r>
            <a:r>
              <a:rPr lang="pt-BR" sz="2800" b="1" dirty="0" err="1">
                <a:latin typeface="Raleway Light"/>
                <a:ea typeface="Raleway Light"/>
                <a:cs typeface="Raleway Light"/>
                <a:sym typeface="Raleway Light"/>
              </a:rPr>
              <a:t>Macropontos</a:t>
            </a:r>
            <a:r>
              <a:rPr lang="pt-BR" sz="2800" b="1" dirty="0">
                <a:latin typeface="Raleway Light"/>
                <a:ea typeface="Raleway Light"/>
                <a:cs typeface="Raleway Light"/>
                <a:sym typeface="Raleway Light"/>
              </a:rPr>
              <a:t> do </a:t>
            </a:r>
            <a:r>
              <a:rPr lang="pt-BR" sz="2800" b="1" dirty="0" err="1">
                <a:latin typeface="Raleway Light"/>
                <a:ea typeface="Raleway Light"/>
                <a:cs typeface="Raleway Light"/>
                <a:sym typeface="Raleway Light"/>
              </a:rPr>
              <a:t>AGHUse</a:t>
            </a:r>
            <a:endParaRPr sz="2800" b="1" dirty="0">
              <a:latin typeface="Raleway"/>
              <a:ea typeface="Raleway"/>
              <a:cs typeface="Raleway"/>
              <a:sym typeface="Raleway"/>
            </a:endParaRPr>
          </a:p>
        </p:txBody>
      </p:sp>
      <p:sp>
        <p:nvSpPr>
          <p:cNvPr id="4" name="CaixaDeTexto 3">
            <a:extLst>
              <a:ext uri="{FF2B5EF4-FFF2-40B4-BE49-F238E27FC236}">
                <a16:creationId xmlns:a16="http://schemas.microsoft.com/office/drawing/2014/main" id="{5D71DAD9-5326-7C2E-C420-A2F30E909DC1}"/>
              </a:ext>
            </a:extLst>
          </p:cNvPr>
          <p:cNvSpPr txBox="1"/>
          <p:nvPr/>
        </p:nvSpPr>
        <p:spPr>
          <a:xfrm>
            <a:off x="81023" y="4114140"/>
            <a:ext cx="8981953" cy="2031325"/>
          </a:xfrm>
          <a:prstGeom prst="rect">
            <a:avLst/>
          </a:prstGeom>
          <a:noFill/>
        </p:spPr>
        <p:txBody>
          <a:bodyPr wrap="square">
            <a:spAutoFit/>
          </a:bodyPr>
          <a:lstStyle/>
          <a:p>
            <a:pPr lvl="1"/>
            <a:r>
              <a:rPr lang="pt-BR" b="1" dirty="0"/>
              <a:t>- Valor de 1 </a:t>
            </a:r>
            <a:r>
              <a:rPr lang="pt-BR" b="1" dirty="0" err="1"/>
              <a:t>macroponto</a:t>
            </a:r>
            <a:r>
              <a:rPr lang="pt-BR" b="1" dirty="0"/>
              <a:t>:</a:t>
            </a:r>
            <a:endParaRPr lang="pt-BR" dirty="0"/>
          </a:p>
          <a:p>
            <a:pPr lvl="1"/>
            <a:r>
              <a:rPr lang="pt-BR" dirty="0"/>
              <a:t>	1 </a:t>
            </a:r>
            <a:r>
              <a:rPr lang="pt-BR" dirty="0" err="1"/>
              <a:t>macroponto</a:t>
            </a:r>
            <a:r>
              <a:rPr lang="pt-BR" dirty="0"/>
              <a:t>=10 PF×(R$300,00/1 PF)=R$ 3.000,00</a:t>
            </a:r>
          </a:p>
          <a:p>
            <a:pPr lvl="1"/>
            <a:r>
              <a:rPr lang="pt-BR" b="1" dirty="0"/>
              <a:t>- Valor de 11.000 </a:t>
            </a:r>
            <a:r>
              <a:rPr lang="pt-BR" b="1" dirty="0" err="1"/>
              <a:t>macropontos</a:t>
            </a:r>
            <a:r>
              <a:rPr lang="pt-BR" b="1" dirty="0"/>
              <a:t>:</a:t>
            </a:r>
            <a:endParaRPr lang="pt-BR" dirty="0"/>
          </a:p>
          <a:p>
            <a:pPr lvl="1"/>
            <a:r>
              <a:rPr lang="pt-BR" dirty="0"/>
              <a:t>	11.000 </a:t>
            </a:r>
            <a:r>
              <a:rPr lang="pt-BR" dirty="0" err="1"/>
              <a:t>macropontos</a:t>
            </a:r>
            <a:r>
              <a:rPr lang="pt-BR" dirty="0"/>
              <a:t>=11.000×R$3.000,00=</a:t>
            </a:r>
            <a:r>
              <a:rPr lang="pt-BR" b="1" dirty="0"/>
              <a:t>R$33.000.000,00</a:t>
            </a:r>
          </a:p>
          <a:p>
            <a:pPr lvl="1"/>
            <a:endParaRPr lang="pt-BR" dirty="0"/>
          </a:p>
          <a:p>
            <a:pPr lvl="1"/>
            <a:r>
              <a:rPr lang="pt-BR" dirty="0"/>
              <a:t>Com base na estimativa apresentada, o valor de </a:t>
            </a:r>
            <a:r>
              <a:rPr lang="pt-BR" b="1" dirty="0"/>
              <a:t>11.000 </a:t>
            </a:r>
            <a:r>
              <a:rPr lang="pt-BR" b="1" dirty="0" err="1"/>
              <a:t>macropontos</a:t>
            </a:r>
            <a:r>
              <a:rPr lang="pt-BR" b="1" dirty="0"/>
              <a:t> </a:t>
            </a:r>
            <a:r>
              <a:rPr lang="pt-BR" dirty="0"/>
              <a:t>corresponde a </a:t>
            </a:r>
            <a:r>
              <a:rPr lang="pt-BR" b="1" dirty="0"/>
              <a:t>R$ 33.000.000,00 (trinta e três milhões de reais)</a:t>
            </a:r>
            <a:r>
              <a:rPr lang="pt-BR"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8F00510-4331-5706-6743-80EBE4D1EC87}"/>
            </a:ext>
          </a:extLst>
        </p:cNvPr>
        <p:cNvGrpSpPr/>
        <p:nvPr/>
      </p:nvGrpSpPr>
      <p:grpSpPr>
        <a:xfrm>
          <a:off x="0" y="0"/>
          <a:ext cx="0" cy="0"/>
          <a:chOff x="0" y="0"/>
          <a:chExt cx="0" cy="0"/>
        </a:xfrm>
      </p:grpSpPr>
      <p:sp>
        <p:nvSpPr>
          <p:cNvPr id="79" name="Google Shape;79;p17">
            <a:extLst>
              <a:ext uri="{FF2B5EF4-FFF2-40B4-BE49-F238E27FC236}">
                <a16:creationId xmlns:a16="http://schemas.microsoft.com/office/drawing/2014/main" id="{2948AB5B-64D4-F69F-81A3-471232F27506}"/>
              </a:ext>
            </a:extLst>
          </p:cNvPr>
          <p:cNvSpPr txBox="1"/>
          <p:nvPr/>
        </p:nvSpPr>
        <p:spPr>
          <a:xfrm>
            <a:off x="497709" y="-650"/>
            <a:ext cx="8750460" cy="1293980"/>
          </a:xfrm>
          <a:prstGeom prst="rect">
            <a:avLst/>
          </a:prstGeom>
          <a:noFill/>
          <a:ln>
            <a:noFill/>
          </a:ln>
        </p:spPr>
        <p:txBody>
          <a:bodyPr spcFirstLastPara="1" wrap="square" lIns="91425" tIns="91425" rIns="91425" bIns="91425" anchor="t" anchorCtr="0">
            <a:noAutofit/>
          </a:bodyPr>
          <a:lstStyle/>
          <a:p>
            <a:pPr algn="ctr">
              <a:buClr>
                <a:srgbClr val="000000"/>
              </a:buClr>
              <a:buSzPts val="2000"/>
            </a:pPr>
            <a:r>
              <a:rPr lang="pt-BR" sz="3600" b="1" dirty="0">
                <a:latin typeface="Raleway Light"/>
                <a:ea typeface="Raleway Light"/>
                <a:cs typeface="Raleway Light"/>
                <a:sym typeface="Raleway Light"/>
              </a:rPr>
              <a:t>Credenciamento na Implantação e</a:t>
            </a:r>
          </a:p>
          <a:p>
            <a:pPr algn="ctr">
              <a:buClr>
                <a:srgbClr val="000000"/>
              </a:buClr>
              <a:buSzPts val="2000"/>
            </a:pPr>
            <a:r>
              <a:rPr lang="pt-BR" sz="3600" b="1" dirty="0">
                <a:latin typeface="Raleway Light"/>
                <a:ea typeface="Raleway Light"/>
                <a:cs typeface="Raleway Light"/>
                <a:sym typeface="Raleway Light"/>
              </a:rPr>
              <a:t>                    Suporte ao </a:t>
            </a:r>
            <a:r>
              <a:rPr lang="pt-BR" sz="3600" b="1" dirty="0" err="1">
                <a:latin typeface="Raleway Light"/>
                <a:ea typeface="Raleway Light"/>
                <a:cs typeface="Raleway Light"/>
                <a:sym typeface="Raleway Light"/>
              </a:rPr>
              <a:t>AGHUse</a:t>
            </a:r>
            <a:endParaRPr sz="3600" b="1" dirty="0">
              <a:latin typeface="Raleway"/>
              <a:ea typeface="Raleway"/>
              <a:cs typeface="Raleway"/>
              <a:sym typeface="Raleway"/>
            </a:endParaRPr>
          </a:p>
        </p:txBody>
      </p:sp>
      <p:pic>
        <p:nvPicPr>
          <p:cNvPr id="4" name="Imagem 3" descr="Tabela&#10;&#10;O conteúdo gerado por IA pode estar incorreto.">
            <a:extLst>
              <a:ext uri="{FF2B5EF4-FFF2-40B4-BE49-F238E27FC236}">
                <a16:creationId xmlns:a16="http://schemas.microsoft.com/office/drawing/2014/main" id="{76FD24CD-899D-34E7-A5C4-3F467403B1E2}"/>
              </a:ext>
            </a:extLst>
          </p:cNvPr>
          <p:cNvPicPr>
            <a:picLocks noChangeAspect="1"/>
          </p:cNvPicPr>
          <p:nvPr/>
        </p:nvPicPr>
        <p:blipFill>
          <a:blip r:embed="rId3"/>
          <a:stretch>
            <a:fillRect/>
          </a:stretch>
        </p:blipFill>
        <p:spPr>
          <a:xfrm>
            <a:off x="3567072" y="1347086"/>
            <a:ext cx="5380158" cy="5144489"/>
          </a:xfrm>
          <a:prstGeom prst="rect">
            <a:avLst/>
          </a:prstGeom>
        </p:spPr>
      </p:pic>
      <p:pic>
        <p:nvPicPr>
          <p:cNvPr id="6" name="Imagem 5">
            <a:extLst>
              <a:ext uri="{FF2B5EF4-FFF2-40B4-BE49-F238E27FC236}">
                <a16:creationId xmlns:a16="http://schemas.microsoft.com/office/drawing/2014/main" id="{6392B955-03AD-9A18-B1F3-43FF7245EE57}"/>
              </a:ext>
            </a:extLst>
          </p:cNvPr>
          <p:cNvPicPr>
            <a:picLocks noChangeAspect="1"/>
          </p:cNvPicPr>
          <p:nvPr/>
        </p:nvPicPr>
        <p:blipFill>
          <a:blip r:embed="rId4"/>
          <a:stretch>
            <a:fillRect/>
          </a:stretch>
        </p:blipFill>
        <p:spPr>
          <a:xfrm>
            <a:off x="497709" y="788366"/>
            <a:ext cx="2064077" cy="939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extLst>
              <a:ext uri="{FF2B5EF4-FFF2-40B4-BE49-F238E27FC236}">
                <a16:creationId xmlns:a16="http://schemas.microsoft.com/office/drawing/2014/main" id="{CA2430BF-9B79-B103-77F6-1D73B3624960}"/>
              </a:ext>
            </a:extLst>
          </p:cNvPr>
          <p:cNvPicPr>
            <a:picLocks noChangeAspect="1"/>
          </p:cNvPicPr>
          <p:nvPr/>
        </p:nvPicPr>
        <p:blipFill>
          <a:blip r:embed="rId5"/>
          <a:stretch>
            <a:fillRect/>
          </a:stretch>
        </p:blipFill>
        <p:spPr>
          <a:xfrm>
            <a:off x="1202232" y="1888383"/>
            <a:ext cx="2064077" cy="84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extLst>
              <a:ext uri="{FF2B5EF4-FFF2-40B4-BE49-F238E27FC236}">
                <a16:creationId xmlns:a16="http://schemas.microsoft.com/office/drawing/2014/main" id="{306D0A7B-4AD3-56E8-01B9-30102ECD4418}"/>
              </a:ext>
            </a:extLst>
          </p:cNvPr>
          <p:cNvPicPr>
            <a:picLocks noChangeAspect="1"/>
          </p:cNvPicPr>
          <p:nvPr/>
        </p:nvPicPr>
        <p:blipFill>
          <a:blip r:embed="rId6"/>
          <a:stretch>
            <a:fillRect/>
          </a:stretch>
        </p:blipFill>
        <p:spPr>
          <a:xfrm>
            <a:off x="497708" y="2918374"/>
            <a:ext cx="2064078" cy="102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extLst>
              <a:ext uri="{FF2B5EF4-FFF2-40B4-BE49-F238E27FC236}">
                <a16:creationId xmlns:a16="http://schemas.microsoft.com/office/drawing/2014/main" id="{80F776D9-61B0-F7FF-5D05-4B46CC99656A}"/>
              </a:ext>
            </a:extLst>
          </p:cNvPr>
          <p:cNvPicPr>
            <a:picLocks noChangeAspect="1"/>
          </p:cNvPicPr>
          <p:nvPr/>
        </p:nvPicPr>
        <p:blipFill>
          <a:blip r:embed="rId7"/>
          <a:stretch>
            <a:fillRect/>
          </a:stretch>
        </p:blipFill>
        <p:spPr>
          <a:xfrm>
            <a:off x="497709" y="5331908"/>
            <a:ext cx="2064077" cy="111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m 13">
            <a:extLst>
              <a:ext uri="{FF2B5EF4-FFF2-40B4-BE49-F238E27FC236}">
                <a16:creationId xmlns:a16="http://schemas.microsoft.com/office/drawing/2014/main" id="{AD1E3637-E001-9B1E-29BB-C9BE77BD0ECD}"/>
              </a:ext>
            </a:extLst>
          </p:cNvPr>
          <p:cNvPicPr>
            <a:picLocks noChangeAspect="1"/>
          </p:cNvPicPr>
          <p:nvPr/>
        </p:nvPicPr>
        <p:blipFill>
          <a:blip r:embed="rId8"/>
          <a:stretch>
            <a:fillRect/>
          </a:stretch>
        </p:blipFill>
        <p:spPr>
          <a:xfrm>
            <a:off x="1202232" y="4119661"/>
            <a:ext cx="2064078" cy="103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240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E1FA1-95D6-CBF2-C3AD-D4D62BE4B2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E4B6D-2268-2CEB-907A-00E7BF951863}"/>
              </a:ext>
            </a:extLst>
          </p:cNvPr>
          <p:cNvSpPr>
            <a:spLocks noGrp="1"/>
          </p:cNvSpPr>
          <p:nvPr>
            <p:ph type="title"/>
          </p:nvPr>
        </p:nvSpPr>
        <p:spPr>
          <a:xfrm>
            <a:off x="963930" y="1008993"/>
            <a:ext cx="6923558" cy="3542045"/>
          </a:xfrm>
        </p:spPr>
        <p:txBody>
          <a:bodyPr vert="horz" lIns="91440" tIns="45720" rIns="91440" bIns="45720" rtlCol="0" anchor="b">
            <a:normAutofit/>
          </a:bodyPr>
          <a:lstStyle/>
          <a:p>
            <a:pPr defTabSz="914400"/>
            <a:r>
              <a:rPr lang="en-US" sz="5500" b="1" kern="1200" dirty="0" err="1">
                <a:solidFill>
                  <a:schemeClr val="tx1"/>
                </a:solidFill>
                <a:latin typeface="+mj-lt"/>
                <a:ea typeface="+mj-ea"/>
                <a:cs typeface="+mj-cs"/>
              </a:rPr>
              <a:t>Comparativos</a:t>
            </a:r>
            <a:r>
              <a:rPr lang="en-US" sz="5500" b="1" kern="1200" dirty="0">
                <a:solidFill>
                  <a:schemeClr val="tx1"/>
                </a:solidFill>
                <a:latin typeface="+mj-lt"/>
                <a:ea typeface="+mj-ea"/>
                <a:cs typeface="+mj-cs"/>
              </a:rPr>
              <a:t> </a:t>
            </a:r>
            <a:br>
              <a:rPr lang="en-US" sz="5500" b="1" kern="1200" dirty="0">
                <a:solidFill>
                  <a:schemeClr val="tx1"/>
                </a:solidFill>
                <a:latin typeface="+mj-lt"/>
                <a:ea typeface="+mj-ea"/>
                <a:cs typeface="+mj-cs"/>
              </a:rPr>
            </a:br>
            <a:r>
              <a:rPr lang="en-US" sz="5500" b="1" kern="1200" dirty="0">
                <a:solidFill>
                  <a:schemeClr val="tx1"/>
                </a:solidFill>
                <a:latin typeface="+mj-lt"/>
                <a:ea typeface="+mj-ea"/>
                <a:cs typeface="+mj-cs"/>
              </a:rPr>
              <a:t>Front Office</a:t>
            </a:r>
            <a:br>
              <a:rPr lang="en-US" sz="5500" b="1" kern="1200" dirty="0">
                <a:solidFill>
                  <a:schemeClr val="tx1"/>
                </a:solidFill>
                <a:latin typeface="+mj-lt"/>
                <a:ea typeface="+mj-ea"/>
                <a:cs typeface="+mj-cs"/>
              </a:rPr>
            </a:br>
            <a:r>
              <a:rPr lang="en-US" sz="5500" b="1" kern="1200" dirty="0">
                <a:solidFill>
                  <a:schemeClr val="tx1"/>
                </a:solidFill>
                <a:latin typeface="+mj-lt"/>
                <a:ea typeface="+mj-ea"/>
                <a:cs typeface="+mj-cs"/>
              </a:rPr>
              <a:t>+</a:t>
            </a:r>
            <a:br>
              <a:rPr lang="en-US" sz="5500" b="1" kern="1200" dirty="0">
                <a:solidFill>
                  <a:schemeClr val="tx1"/>
                </a:solidFill>
                <a:latin typeface="+mj-lt"/>
                <a:ea typeface="+mj-ea"/>
                <a:cs typeface="+mj-cs"/>
              </a:rPr>
            </a:br>
            <a:r>
              <a:rPr lang="en-US" sz="5500" b="1" kern="1200" dirty="0" err="1">
                <a:solidFill>
                  <a:schemeClr val="tx1"/>
                </a:solidFill>
                <a:latin typeface="+mj-lt"/>
                <a:ea typeface="+mj-ea"/>
                <a:cs typeface="+mj-cs"/>
              </a:rPr>
              <a:t>Infraestrutura</a:t>
            </a:r>
            <a:endParaRPr lang="en-US" sz="5500" b="1" kern="1200" dirty="0">
              <a:solidFill>
                <a:schemeClr val="tx1"/>
              </a:solidFill>
              <a:latin typeface="+mj-lt"/>
              <a:ea typeface="+mj-ea"/>
              <a:cs typeface="+mj-cs"/>
            </a:endParaRPr>
          </a:p>
        </p:txBody>
      </p:sp>
      <p:sp>
        <p:nvSpPr>
          <p:cNvPr id="4" name="Espaço Reservado para Rodapé 3">
            <a:extLst>
              <a:ext uri="{FF2B5EF4-FFF2-40B4-BE49-F238E27FC236}">
                <a16:creationId xmlns:a16="http://schemas.microsoft.com/office/drawing/2014/main" id="{1A165CCD-230D-6AB2-22BA-FD5825EC60FB}"/>
              </a:ext>
            </a:extLst>
          </p:cNvPr>
          <p:cNvSpPr>
            <a:spLocks noGrp="1"/>
          </p:cNvSpPr>
          <p:nvPr>
            <p:ph type="ftr" sz="quarter" idx="11"/>
          </p:nvPr>
        </p:nvSpPr>
        <p:spPr>
          <a:xfrm rot="5400000">
            <a:off x="-1783080" y="3246120"/>
            <a:ext cx="4203954" cy="365760"/>
          </a:xfrm>
        </p:spPr>
        <p:txBody>
          <a:bodyPr vert="horz" lIns="91440" tIns="45720" rIns="91440" bIns="45720" rtlCol="0" anchor="t">
            <a:normAutofit/>
          </a:bodyPr>
          <a:lstStyle/>
          <a:p>
            <a:pPr algn="l">
              <a:spcAft>
                <a:spcPts val="600"/>
              </a:spcAft>
            </a:pPr>
            <a:r>
              <a:rPr lang="en-US" sz="1000" kern="1200">
                <a:solidFill>
                  <a:schemeClr val="tx1">
                    <a:lumMod val="75000"/>
                    <a:lumOff val="25000"/>
                  </a:schemeClr>
                </a:solidFill>
                <a:latin typeface="+mn-lt"/>
                <a:ea typeface="+mn-ea"/>
                <a:cs typeface="+mn-cs"/>
              </a:rPr>
              <a:t>ALVF – Associação Hospitalar Lenoir Vargas Ferreira</a:t>
            </a:r>
          </a:p>
        </p:txBody>
      </p:sp>
    </p:spTree>
    <p:extLst>
      <p:ext uri="{BB962C8B-B14F-4D97-AF65-F5344CB8AC3E}">
        <p14:creationId xmlns:p14="http://schemas.microsoft.com/office/powerpoint/2010/main" val="28410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1D2AFD6-4107-BB11-C4CE-D9CA22671A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AFE26CD-446D-99B9-166C-90BE1391AD3F}"/>
              </a:ext>
            </a:extLst>
          </p:cNvPr>
          <p:cNvSpPr>
            <a:spLocks noGrp="1"/>
          </p:cNvSpPr>
          <p:nvPr>
            <p:ph type="title"/>
          </p:nvPr>
        </p:nvSpPr>
        <p:spPr>
          <a:xfrm>
            <a:off x="370391" y="129551"/>
            <a:ext cx="8437943" cy="499430"/>
          </a:xfrm>
        </p:spPr>
        <p:txBody>
          <a:bodyPr anchor="ctr">
            <a:noAutofit/>
          </a:bodyPr>
          <a:lstStyle/>
          <a:p>
            <a:pPr algn="ctr"/>
            <a:r>
              <a:rPr lang="pt-BR" sz="3200" b="1" dirty="0"/>
              <a:t>Sistemas Front Office</a:t>
            </a:r>
          </a:p>
        </p:txBody>
      </p:sp>
      <p:graphicFrame>
        <p:nvGraphicFramePr>
          <p:cNvPr id="7" name="Tabela 6">
            <a:extLst>
              <a:ext uri="{FF2B5EF4-FFF2-40B4-BE49-F238E27FC236}">
                <a16:creationId xmlns:a16="http://schemas.microsoft.com/office/drawing/2014/main" id="{55429F43-0158-F3A3-AB88-27432E924FF8}"/>
              </a:ext>
            </a:extLst>
          </p:cNvPr>
          <p:cNvGraphicFramePr>
            <a:graphicFrameLocks noGrp="1"/>
          </p:cNvGraphicFramePr>
          <p:nvPr>
            <p:extLst>
              <p:ext uri="{D42A27DB-BD31-4B8C-83A1-F6EECF244321}">
                <p14:modId xmlns:p14="http://schemas.microsoft.com/office/powerpoint/2010/main" val="4191777384"/>
              </p:ext>
            </p:extLst>
          </p:nvPr>
        </p:nvGraphicFramePr>
        <p:xfrm>
          <a:off x="190982" y="628981"/>
          <a:ext cx="8762036" cy="5928483"/>
        </p:xfrm>
        <a:graphic>
          <a:graphicData uri="http://schemas.openxmlformats.org/drawingml/2006/table">
            <a:tbl>
              <a:tblPr firstRow="1" bandRow="1">
                <a:tableStyleId>{5C22544A-7EE6-4342-B048-85BDC9FD1C3A}</a:tableStyleId>
              </a:tblPr>
              <a:tblGrid>
                <a:gridCol w="1611670">
                  <a:extLst>
                    <a:ext uri="{9D8B030D-6E8A-4147-A177-3AD203B41FA5}">
                      <a16:colId xmlns:a16="http://schemas.microsoft.com/office/drawing/2014/main" val="2135881087"/>
                    </a:ext>
                  </a:extLst>
                </a:gridCol>
                <a:gridCol w="2213209">
                  <a:extLst>
                    <a:ext uri="{9D8B030D-6E8A-4147-A177-3AD203B41FA5}">
                      <a16:colId xmlns:a16="http://schemas.microsoft.com/office/drawing/2014/main" val="2530009532"/>
                    </a:ext>
                  </a:extLst>
                </a:gridCol>
                <a:gridCol w="2235908">
                  <a:extLst>
                    <a:ext uri="{9D8B030D-6E8A-4147-A177-3AD203B41FA5}">
                      <a16:colId xmlns:a16="http://schemas.microsoft.com/office/drawing/2014/main" val="35371995"/>
                    </a:ext>
                  </a:extLst>
                </a:gridCol>
                <a:gridCol w="2701249">
                  <a:extLst>
                    <a:ext uri="{9D8B030D-6E8A-4147-A177-3AD203B41FA5}">
                      <a16:colId xmlns:a16="http://schemas.microsoft.com/office/drawing/2014/main" val="995559863"/>
                    </a:ext>
                  </a:extLst>
                </a:gridCol>
              </a:tblGrid>
              <a:tr h="198327">
                <a:tc>
                  <a:txBody>
                    <a:bodyPr/>
                    <a:lstStyle/>
                    <a:p>
                      <a:endParaRPr lang="pt-BR" sz="1400" dirty="0"/>
                    </a:p>
                  </a:txBody>
                  <a:tcPr/>
                </a:tc>
                <a:tc>
                  <a:txBody>
                    <a:bodyPr/>
                    <a:lstStyle/>
                    <a:p>
                      <a:pPr algn="ctr"/>
                      <a:endParaRPr lang="pt-BR" sz="1400" b="1" dirty="0"/>
                    </a:p>
                    <a:p>
                      <a:pPr algn="ctr"/>
                      <a:r>
                        <a:rPr lang="pt-BR" sz="1400" b="1" dirty="0"/>
                        <a:t>TASY</a:t>
                      </a:r>
                      <a:endParaRPr lang="pt-BR" sz="1400" dirty="0"/>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a:solidFill>
                            <a:schemeClr val="lt1"/>
                          </a:solidFill>
                          <a:latin typeface="+mn-lt"/>
                          <a:ea typeface="+mn-ea"/>
                          <a:cs typeface="+mn-cs"/>
                        </a:rPr>
                        <a:t>MV</a:t>
                      </a:r>
                    </a:p>
                  </a:txBody>
                  <a:tcPr/>
                </a:tc>
                <a:tc>
                  <a:txBody>
                    <a:bodyPr/>
                    <a:lstStyle/>
                    <a:p>
                      <a:pPr marL="0" algn="ctr" defTabSz="685800" rtl="0" eaLnBrk="1" latinLnBrk="0" hangingPunct="1"/>
                      <a:endParaRPr lang="pt-BR" sz="1400" b="1" kern="1200" dirty="0">
                        <a:solidFill>
                          <a:schemeClr val="lt1"/>
                        </a:solidFill>
                        <a:latin typeface="+mn-lt"/>
                        <a:ea typeface="+mn-ea"/>
                        <a:cs typeface="+mn-cs"/>
                      </a:endParaRPr>
                    </a:p>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tc>
                <a:extLst>
                  <a:ext uri="{0D108BD9-81ED-4DB2-BD59-A6C34878D82A}">
                    <a16:rowId xmlns:a16="http://schemas.microsoft.com/office/drawing/2014/main" val="3355674634"/>
                  </a:ext>
                </a:extLst>
              </a:tr>
              <a:tr h="381123">
                <a:tc>
                  <a:txBody>
                    <a:bodyPr/>
                    <a:lstStyle/>
                    <a:p>
                      <a:pPr algn="r"/>
                      <a:r>
                        <a:rPr lang="pt-BR" sz="1400" b="1" dirty="0"/>
                        <a:t>Descrição</a:t>
                      </a:r>
                    </a:p>
                  </a:txBody>
                  <a:tcPr/>
                </a:tc>
                <a:tc>
                  <a:txBody>
                    <a:bodyPr/>
                    <a:lstStyle/>
                    <a:p>
                      <a:pPr algn="r"/>
                      <a:r>
                        <a:rPr lang="pt-BR" sz="1400" b="1" dirty="0"/>
                        <a:t>Valor</a:t>
                      </a:r>
                    </a:p>
                  </a:txBody>
                  <a:tcPr/>
                </a:tc>
                <a:tc>
                  <a:txBody>
                    <a:bodyPr/>
                    <a:lstStyle/>
                    <a:p>
                      <a:pPr marL="0" algn="r" defTabSz="685800" rtl="0" eaLnBrk="1" latinLnBrk="0" hangingPunct="1"/>
                      <a:r>
                        <a:rPr lang="pt-BR" sz="1400" b="1" kern="1200" dirty="0">
                          <a:solidFill>
                            <a:schemeClr val="dk1"/>
                          </a:solidFill>
                          <a:latin typeface="+mn-lt"/>
                          <a:ea typeface="+mn-ea"/>
                          <a:cs typeface="+mn-cs"/>
                        </a:rPr>
                        <a:t>Valor</a:t>
                      </a:r>
                    </a:p>
                  </a:txBody>
                  <a:tcPr/>
                </a:tc>
                <a:tc>
                  <a:txBody>
                    <a:bodyPr/>
                    <a:lstStyle/>
                    <a:p>
                      <a:pPr algn="r"/>
                      <a:r>
                        <a:rPr lang="pt-BR" sz="1400" dirty="0"/>
                        <a:t>Valor</a:t>
                      </a:r>
                    </a:p>
                  </a:txBody>
                  <a:tcPr/>
                </a:tc>
                <a:extLst>
                  <a:ext uri="{0D108BD9-81ED-4DB2-BD59-A6C34878D82A}">
                    <a16:rowId xmlns:a16="http://schemas.microsoft.com/office/drawing/2014/main" val="4117667526"/>
                  </a:ext>
                </a:extLst>
              </a:tr>
              <a:tr h="530177">
                <a:tc>
                  <a:txBody>
                    <a:bodyPr/>
                    <a:lstStyle/>
                    <a:p>
                      <a:pPr algn="r"/>
                      <a:r>
                        <a:rPr lang="pt-BR" sz="1400" b="1" kern="1200" dirty="0">
                          <a:solidFill>
                            <a:schemeClr val="tx1"/>
                          </a:solidFill>
                          <a:latin typeface="+mn-lt"/>
                          <a:ea typeface="+mn-ea"/>
                          <a:cs typeface="+mn-cs"/>
                        </a:rPr>
                        <a:t>Tempo de Implantação e valor:</a:t>
                      </a:r>
                      <a:endParaRPr lang="pt-BR" sz="1400" b="1"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22,5 meses (1 ano e 9 meses de implantação) e 4,5 meses (gerenciamento/paralelo).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R$ 1.917.735,40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10 meses</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R$ 1.128.314,40 + R$ 843,600,00 (licença) =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Total: R$ 1.971.914,40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18 meses (1 ano e meio). R$ 5.750.019,29</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Implantação e transferência de tecnologia.</a:t>
                      </a:r>
                      <a:endParaRPr lang="pt-BR" sz="1400" b="1" kern="1200" dirty="0">
                        <a:solidFill>
                          <a:schemeClr val="accent3">
                            <a:lumMod val="75000"/>
                          </a:schemeClr>
                        </a:solidFill>
                        <a:latin typeface="+mn-lt"/>
                        <a:ea typeface="+mn-ea"/>
                        <a:cs typeface="+mn-cs"/>
                      </a:endParaRPr>
                    </a:p>
                  </a:txBody>
                  <a:tcPr/>
                </a:tc>
                <a:extLst>
                  <a:ext uri="{0D108BD9-81ED-4DB2-BD59-A6C34878D82A}">
                    <a16:rowId xmlns:a16="http://schemas.microsoft.com/office/drawing/2014/main" val="1052471548"/>
                  </a:ext>
                </a:extLst>
              </a:tr>
              <a:tr h="496191">
                <a:tc>
                  <a:txBody>
                    <a:bodyPr/>
                    <a:lstStyle/>
                    <a:p>
                      <a:pPr marL="0" algn="r" defTabSz="685800" rtl="0" eaLnBrk="1" latinLnBrk="0" hangingPunct="1"/>
                      <a:r>
                        <a:rPr lang="pt-BR" sz="1400" b="1" kern="1200" dirty="0">
                          <a:solidFill>
                            <a:schemeClr val="tx1"/>
                          </a:solidFill>
                          <a:latin typeface="+mn-lt"/>
                          <a:ea typeface="+mn-ea"/>
                          <a:cs typeface="+mn-cs"/>
                        </a:rPr>
                        <a:t>Mensalidade na Implantação: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R$ 85.232,68</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R$ 197.191,44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R$ 319.445,52</a:t>
                      </a:r>
                    </a:p>
                  </a:txBody>
                  <a:tcPr/>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tx1"/>
                          </a:solidFill>
                          <a:latin typeface="+mn-lt"/>
                          <a:ea typeface="+mn-ea"/>
                          <a:cs typeface="+mn-cs"/>
                        </a:rPr>
                        <a:t>Valor manutenção Total Ano: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R$ 1.082.400,00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R$ 1.742.640,00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R$ 640.080,00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rgbClr val="0070C0"/>
                          </a:solidFill>
                          <a:latin typeface="+mn-lt"/>
                          <a:ea typeface="+mn-ea"/>
                          <a:cs typeface="+mn-cs"/>
                        </a:rPr>
                        <a:t>R$ 0,00</a:t>
                      </a:r>
                    </a:p>
                  </a:txBody>
                  <a:tcPr/>
                </a:tc>
                <a:extLst>
                  <a:ext uri="{0D108BD9-81ED-4DB2-BD59-A6C34878D82A}">
                    <a16:rowId xmlns:a16="http://schemas.microsoft.com/office/drawing/2014/main" val="3753639003"/>
                  </a:ext>
                </a:extLst>
              </a:tr>
              <a:tr h="496191">
                <a:tc>
                  <a:txBody>
                    <a:bodyPr/>
                    <a:lstStyle/>
                    <a:p>
                      <a:pPr algn="r"/>
                      <a:r>
                        <a:rPr lang="pt-BR" sz="1400" b="1" kern="1200" dirty="0">
                          <a:solidFill>
                            <a:schemeClr val="tx1"/>
                          </a:solidFill>
                          <a:latin typeface="+mn-lt"/>
                          <a:ea typeface="+mn-ea"/>
                          <a:cs typeface="+mn-cs"/>
                        </a:rPr>
                        <a:t>Valor da manutenção mês:</a:t>
                      </a:r>
                    </a:p>
                  </a:txBody>
                  <a:tcPr/>
                </a:tc>
                <a:tc>
                  <a:txBody>
                    <a:bodyPr/>
                    <a:lstStyle/>
                    <a:p>
                      <a:pPr algn="r"/>
                      <a:r>
                        <a:rPr lang="pt-BR" sz="1400" b="1" kern="1200" dirty="0">
                          <a:solidFill>
                            <a:schemeClr val="tx1"/>
                          </a:solidFill>
                          <a:latin typeface="+mn-lt"/>
                          <a:ea typeface="+mn-ea"/>
                          <a:cs typeface="+mn-cs"/>
                        </a:rPr>
                        <a:t>R$ 90.200,00 (L.U.T)</a:t>
                      </a:r>
                    </a:p>
                    <a:p>
                      <a:pPr algn="r"/>
                      <a:r>
                        <a:rPr lang="pt-BR" sz="1400" b="1" kern="1200" dirty="0">
                          <a:solidFill>
                            <a:schemeClr val="tx1"/>
                          </a:solidFill>
                          <a:latin typeface="+mn-lt"/>
                          <a:ea typeface="+mn-ea"/>
                          <a:cs typeface="+mn-cs"/>
                        </a:rPr>
                        <a:t>ou </a:t>
                      </a:r>
                    </a:p>
                    <a:p>
                      <a:pPr algn="r"/>
                      <a:r>
                        <a:rPr lang="pt-BR" sz="1400" b="1" kern="1200" dirty="0">
                          <a:solidFill>
                            <a:schemeClr val="tx1"/>
                          </a:solidFill>
                          <a:latin typeface="+mn-lt"/>
                          <a:ea typeface="+mn-ea"/>
                          <a:cs typeface="+mn-cs"/>
                        </a:rPr>
                        <a:t>R$ 1.014.000,00 x 1 + R$ 60.720,00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R$ 53.340,00</a:t>
                      </a:r>
                    </a:p>
                  </a:txBody>
                  <a:tcPr/>
                </a:tc>
                <a:tc>
                  <a:txBody>
                    <a:bodyPr/>
                    <a:lstStyle/>
                    <a:p>
                      <a:pPr algn="r"/>
                      <a:r>
                        <a:rPr lang="pt-BR" sz="1400" b="1" kern="1200" dirty="0">
                          <a:solidFill>
                            <a:srgbClr val="0070C0"/>
                          </a:solidFill>
                          <a:latin typeface="+mn-lt"/>
                          <a:ea typeface="+mn-ea"/>
                          <a:cs typeface="+mn-cs"/>
                        </a:rPr>
                        <a:t>R$ 0,00</a:t>
                      </a:r>
                    </a:p>
                  </a:txBody>
                  <a:tcPr/>
                </a:tc>
                <a:extLst>
                  <a:ext uri="{0D108BD9-81ED-4DB2-BD59-A6C34878D82A}">
                    <a16:rowId xmlns:a16="http://schemas.microsoft.com/office/drawing/2014/main" val="2304447189"/>
                  </a:ext>
                </a:extLst>
              </a:tr>
              <a:tr h="496191">
                <a:tc>
                  <a:txBody>
                    <a:bodyPr/>
                    <a:lstStyle/>
                    <a:p>
                      <a:pPr algn="r"/>
                      <a:r>
                        <a:rPr lang="pt-BR" sz="1400" b="1" kern="1200" dirty="0">
                          <a:solidFill>
                            <a:schemeClr val="tx1"/>
                          </a:solidFill>
                          <a:latin typeface="+mn-lt"/>
                          <a:ea typeface="+mn-ea"/>
                          <a:cs typeface="+mn-cs"/>
                        </a:rPr>
                        <a:t>Total de Investimento de manutenção a cada 2 anos:</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R$ 2.164.800,00 (L.U.T)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ou</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R$ 1.457.280,00 (C.D.U</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R$ 1.280.160,00</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rgbClr val="0070C0"/>
                          </a:solidFill>
                          <a:latin typeface="+mn-lt"/>
                          <a:ea typeface="+mn-ea"/>
                          <a:cs typeface="+mn-cs"/>
                        </a:rPr>
                        <a:t>R$ 0,00</a:t>
                      </a:r>
                    </a:p>
                  </a:txBody>
                  <a:tcPr/>
                </a:tc>
                <a:extLst>
                  <a:ext uri="{0D108BD9-81ED-4DB2-BD59-A6C34878D82A}">
                    <a16:rowId xmlns:a16="http://schemas.microsoft.com/office/drawing/2014/main" val="3110679299"/>
                  </a:ext>
                </a:extLst>
              </a:tr>
              <a:tr h="496191">
                <a:tc>
                  <a:txBody>
                    <a:bodyPr/>
                    <a:lstStyle/>
                    <a:p>
                      <a:pPr algn="r"/>
                      <a:endParaRPr lang="pt-BR" sz="1400" b="1" kern="1200" dirty="0">
                        <a:solidFill>
                          <a:schemeClr val="tx1"/>
                        </a:solidFill>
                        <a:latin typeface="+mn-lt"/>
                        <a:ea typeface="+mn-ea"/>
                        <a:cs typeface="+mn-cs"/>
                      </a:endParaRPr>
                    </a:p>
                    <a:p>
                      <a:pPr algn="r"/>
                      <a:r>
                        <a:rPr lang="pt-BR" sz="1400" b="1" kern="1200" dirty="0">
                          <a:solidFill>
                            <a:schemeClr val="tx1"/>
                          </a:solidFill>
                          <a:latin typeface="+mn-lt"/>
                          <a:ea typeface="+mn-ea"/>
                          <a:cs typeface="+mn-cs"/>
                        </a:rPr>
                        <a:t>Observação:</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Aluguel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tx1"/>
                        </a:solidFill>
                        <a:latin typeface="+mn-lt"/>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Aluguel</a:t>
                      </a:r>
                      <a:endParaRPr lang="pt-BR" sz="1400" b="1" kern="1200" dirty="0">
                        <a:solidFill>
                          <a:schemeClr val="dk1"/>
                        </a:solidFill>
                        <a:latin typeface="+mn-lt"/>
                        <a:ea typeface="+mn-ea"/>
                        <a:cs typeface="+mn-cs"/>
                      </a:endParaRP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Propriedade do Sistema e Cooperação em Comunidade</a:t>
                      </a:r>
                    </a:p>
                  </a:txBody>
                  <a:tcPr/>
                </a:tc>
                <a:extLst>
                  <a:ext uri="{0D108BD9-81ED-4DB2-BD59-A6C34878D82A}">
                    <a16:rowId xmlns:a16="http://schemas.microsoft.com/office/drawing/2014/main" val="2803523279"/>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FB4CF4B9-7D7F-B778-74D2-B12EA93C62FC}"/>
                  </a:ext>
                </a:extLst>
              </p14:cNvPr>
              <p14:cNvContentPartPr/>
              <p14:nvPr/>
            </p14:nvContentPartPr>
            <p14:xfrm>
              <a:off x="2869177" y="3044198"/>
              <a:ext cx="1059480" cy="20520"/>
            </p14:xfrm>
          </p:contentPart>
        </mc:Choice>
        <mc:Fallback xmlns="">
          <p:pic>
            <p:nvPicPr>
              <p:cNvPr id="3" name="Tinta 2">
                <a:extLst>
                  <a:ext uri="{FF2B5EF4-FFF2-40B4-BE49-F238E27FC236}">
                    <a16:creationId xmlns:a16="http://schemas.microsoft.com/office/drawing/2014/main" id="{FB4CF4B9-7D7F-B778-74D2-B12EA93C62FC}"/>
                  </a:ext>
                </a:extLst>
              </p:cNvPr>
              <p:cNvPicPr/>
              <p:nvPr/>
            </p:nvPicPr>
            <p:blipFill>
              <a:blip r:embed="rId4"/>
              <a:stretch>
                <a:fillRect/>
              </a:stretch>
            </p:blipFill>
            <p:spPr>
              <a:xfrm>
                <a:off x="2815537" y="2936558"/>
                <a:ext cx="11671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Tinta 4">
                <a:extLst>
                  <a:ext uri="{FF2B5EF4-FFF2-40B4-BE49-F238E27FC236}">
                    <a16:creationId xmlns:a16="http://schemas.microsoft.com/office/drawing/2014/main" id="{61B731FB-5A4D-BDC7-251D-B84E46C6CFAF}"/>
                  </a:ext>
                </a:extLst>
              </p14:cNvPr>
              <p14:cNvContentPartPr/>
              <p14:nvPr/>
            </p14:nvContentPartPr>
            <p14:xfrm>
              <a:off x="5068057" y="3033758"/>
              <a:ext cx="1089000" cy="11520"/>
            </p14:xfrm>
          </p:contentPart>
        </mc:Choice>
        <mc:Fallback xmlns="">
          <p:pic>
            <p:nvPicPr>
              <p:cNvPr id="5" name="Tinta 4">
                <a:extLst>
                  <a:ext uri="{FF2B5EF4-FFF2-40B4-BE49-F238E27FC236}">
                    <a16:creationId xmlns:a16="http://schemas.microsoft.com/office/drawing/2014/main" id="{61B731FB-5A4D-BDC7-251D-B84E46C6CFAF}"/>
                  </a:ext>
                </a:extLst>
              </p:cNvPr>
              <p:cNvPicPr/>
              <p:nvPr/>
            </p:nvPicPr>
            <p:blipFill>
              <a:blip r:embed="rId6"/>
              <a:stretch>
                <a:fillRect/>
              </a:stretch>
            </p:blipFill>
            <p:spPr>
              <a:xfrm>
                <a:off x="5014057" y="2926118"/>
                <a:ext cx="11966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Tinta 7">
                <a:extLst>
                  <a:ext uri="{FF2B5EF4-FFF2-40B4-BE49-F238E27FC236}">
                    <a16:creationId xmlns:a16="http://schemas.microsoft.com/office/drawing/2014/main" id="{6604F968-2DF9-BB39-98FD-A4DE4C94A41F}"/>
                  </a:ext>
                </a:extLst>
              </p14:cNvPr>
              <p14:cNvContentPartPr/>
              <p14:nvPr/>
            </p14:nvContentPartPr>
            <p14:xfrm>
              <a:off x="7772017" y="3025118"/>
              <a:ext cx="1109160" cy="19800"/>
            </p14:xfrm>
          </p:contentPart>
        </mc:Choice>
        <mc:Fallback xmlns="">
          <p:pic>
            <p:nvPicPr>
              <p:cNvPr id="8" name="Tinta 7">
                <a:extLst>
                  <a:ext uri="{FF2B5EF4-FFF2-40B4-BE49-F238E27FC236}">
                    <a16:creationId xmlns:a16="http://schemas.microsoft.com/office/drawing/2014/main" id="{6604F968-2DF9-BB39-98FD-A4DE4C94A41F}"/>
                  </a:ext>
                </a:extLst>
              </p:cNvPr>
              <p:cNvPicPr/>
              <p:nvPr/>
            </p:nvPicPr>
            <p:blipFill>
              <a:blip r:embed="rId8"/>
              <a:stretch>
                <a:fillRect/>
              </a:stretch>
            </p:blipFill>
            <p:spPr>
              <a:xfrm>
                <a:off x="7718017" y="2917118"/>
                <a:ext cx="1216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Tinta 8">
                <a:extLst>
                  <a:ext uri="{FF2B5EF4-FFF2-40B4-BE49-F238E27FC236}">
                    <a16:creationId xmlns:a16="http://schemas.microsoft.com/office/drawing/2014/main" id="{144EBBD0-B01E-D0BC-8B76-03FB8CB10EED}"/>
                  </a:ext>
                </a:extLst>
              </p14:cNvPr>
              <p14:cNvContentPartPr/>
              <p14:nvPr/>
            </p14:nvContentPartPr>
            <p14:xfrm>
              <a:off x="466537" y="3073358"/>
              <a:ext cx="1278720" cy="167040"/>
            </p14:xfrm>
          </p:contentPart>
        </mc:Choice>
        <mc:Fallback xmlns="">
          <p:pic>
            <p:nvPicPr>
              <p:cNvPr id="9" name="Tinta 8">
                <a:extLst>
                  <a:ext uri="{FF2B5EF4-FFF2-40B4-BE49-F238E27FC236}">
                    <a16:creationId xmlns:a16="http://schemas.microsoft.com/office/drawing/2014/main" id="{144EBBD0-B01E-D0BC-8B76-03FB8CB10EED}"/>
                  </a:ext>
                </a:extLst>
              </p:cNvPr>
              <p:cNvPicPr/>
              <p:nvPr/>
            </p:nvPicPr>
            <p:blipFill>
              <a:blip r:embed="rId10"/>
              <a:stretch>
                <a:fillRect/>
              </a:stretch>
            </p:blipFill>
            <p:spPr>
              <a:xfrm>
                <a:off x="412897" y="2965718"/>
                <a:ext cx="1386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Tinta 9">
                <a:extLst>
                  <a:ext uri="{FF2B5EF4-FFF2-40B4-BE49-F238E27FC236}">
                    <a16:creationId xmlns:a16="http://schemas.microsoft.com/office/drawing/2014/main" id="{8603611E-777D-1CF2-8398-A40CF7BE8BB9}"/>
                  </a:ext>
                </a:extLst>
              </p14:cNvPr>
              <p14:cNvContentPartPr/>
              <p14:nvPr/>
            </p14:nvContentPartPr>
            <p14:xfrm>
              <a:off x="1099057" y="4289078"/>
              <a:ext cx="614160" cy="20880"/>
            </p14:xfrm>
          </p:contentPart>
        </mc:Choice>
        <mc:Fallback xmlns="">
          <p:pic>
            <p:nvPicPr>
              <p:cNvPr id="10" name="Tinta 9">
                <a:extLst>
                  <a:ext uri="{FF2B5EF4-FFF2-40B4-BE49-F238E27FC236}">
                    <a16:creationId xmlns:a16="http://schemas.microsoft.com/office/drawing/2014/main" id="{8603611E-777D-1CF2-8398-A40CF7BE8BB9}"/>
                  </a:ext>
                </a:extLst>
              </p:cNvPr>
              <p:cNvPicPr/>
              <p:nvPr/>
            </p:nvPicPr>
            <p:blipFill>
              <a:blip r:embed="rId12"/>
              <a:stretch>
                <a:fillRect/>
              </a:stretch>
            </p:blipFill>
            <p:spPr>
              <a:xfrm>
                <a:off x="1045057" y="4181438"/>
                <a:ext cx="7218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Tinta 10">
                <a:extLst>
                  <a:ext uri="{FF2B5EF4-FFF2-40B4-BE49-F238E27FC236}">
                    <a16:creationId xmlns:a16="http://schemas.microsoft.com/office/drawing/2014/main" id="{92E7CB73-1035-D819-6355-8ADCC8219EC4}"/>
                  </a:ext>
                </a:extLst>
              </p14:cNvPr>
              <p14:cNvContentPartPr/>
              <p14:nvPr/>
            </p14:nvContentPartPr>
            <p14:xfrm>
              <a:off x="719977" y="4523438"/>
              <a:ext cx="1057680" cy="360"/>
            </p14:xfrm>
          </p:contentPart>
        </mc:Choice>
        <mc:Fallback xmlns="">
          <p:pic>
            <p:nvPicPr>
              <p:cNvPr id="11" name="Tinta 10">
                <a:extLst>
                  <a:ext uri="{FF2B5EF4-FFF2-40B4-BE49-F238E27FC236}">
                    <a16:creationId xmlns:a16="http://schemas.microsoft.com/office/drawing/2014/main" id="{92E7CB73-1035-D819-6355-8ADCC8219EC4}"/>
                  </a:ext>
                </a:extLst>
              </p:cNvPr>
              <p:cNvPicPr/>
              <p:nvPr/>
            </p:nvPicPr>
            <p:blipFill>
              <a:blip r:embed="rId14"/>
              <a:stretch>
                <a:fillRect/>
              </a:stretch>
            </p:blipFill>
            <p:spPr>
              <a:xfrm>
                <a:off x="665977" y="4415438"/>
                <a:ext cx="1165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Tinta 11">
                <a:extLst>
                  <a:ext uri="{FF2B5EF4-FFF2-40B4-BE49-F238E27FC236}">
                    <a16:creationId xmlns:a16="http://schemas.microsoft.com/office/drawing/2014/main" id="{194C1A54-B5CF-42A1-69F1-7FE714033330}"/>
                  </a:ext>
                </a:extLst>
              </p14:cNvPr>
              <p14:cNvContentPartPr/>
              <p14:nvPr/>
            </p14:nvContentPartPr>
            <p14:xfrm>
              <a:off x="1371577" y="4708118"/>
              <a:ext cx="310320" cy="360"/>
            </p14:xfrm>
          </p:contentPart>
        </mc:Choice>
        <mc:Fallback xmlns="">
          <p:pic>
            <p:nvPicPr>
              <p:cNvPr id="12" name="Tinta 11">
                <a:extLst>
                  <a:ext uri="{FF2B5EF4-FFF2-40B4-BE49-F238E27FC236}">
                    <a16:creationId xmlns:a16="http://schemas.microsoft.com/office/drawing/2014/main" id="{194C1A54-B5CF-42A1-69F1-7FE714033330}"/>
                  </a:ext>
                </a:extLst>
              </p:cNvPr>
              <p:cNvPicPr/>
              <p:nvPr/>
            </p:nvPicPr>
            <p:blipFill>
              <a:blip r:embed="rId16"/>
              <a:stretch>
                <a:fillRect/>
              </a:stretch>
            </p:blipFill>
            <p:spPr>
              <a:xfrm>
                <a:off x="1317577" y="4600118"/>
                <a:ext cx="417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Tinta 13">
                <a:extLst>
                  <a:ext uri="{FF2B5EF4-FFF2-40B4-BE49-F238E27FC236}">
                    <a16:creationId xmlns:a16="http://schemas.microsoft.com/office/drawing/2014/main" id="{F584A0D1-8199-637F-13CB-1322E1651210}"/>
                  </a:ext>
                </a:extLst>
              </p14:cNvPr>
              <p14:cNvContentPartPr/>
              <p14:nvPr/>
            </p14:nvContentPartPr>
            <p14:xfrm>
              <a:off x="2422057" y="4299518"/>
              <a:ext cx="1497960" cy="39600"/>
            </p14:xfrm>
          </p:contentPart>
        </mc:Choice>
        <mc:Fallback xmlns="">
          <p:pic>
            <p:nvPicPr>
              <p:cNvPr id="14" name="Tinta 13">
                <a:extLst>
                  <a:ext uri="{FF2B5EF4-FFF2-40B4-BE49-F238E27FC236}">
                    <a16:creationId xmlns:a16="http://schemas.microsoft.com/office/drawing/2014/main" id="{F584A0D1-8199-637F-13CB-1322E1651210}"/>
                  </a:ext>
                </a:extLst>
              </p:cNvPr>
              <p:cNvPicPr/>
              <p:nvPr/>
            </p:nvPicPr>
            <p:blipFill>
              <a:blip r:embed="rId18"/>
              <a:stretch>
                <a:fillRect/>
              </a:stretch>
            </p:blipFill>
            <p:spPr>
              <a:xfrm>
                <a:off x="2368417" y="4191518"/>
                <a:ext cx="16056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Tinta 15">
                <a:extLst>
                  <a:ext uri="{FF2B5EF4-FFF2-40B4-BE49-F238E27FC236}">
                    <a16:creationId xmlns:a16="http://schemas.microsoft.com/office/drawing/2014/main" id="{679DE456-1BA0-602B-C75C-BDB87AB3BD2E}"/>
                  </a:ext>
                </a:extLst>
              </p14:cNvPr>
              <p14:cNvContentPartPr/>
              <p14:nvPr/>
            </p14:nvContentPartPr>
            <p14:xfrm>
              <a:off x="2354017" y="4688318"/>
              <a:ext cx="1605240" cy="29520"/>
            </p14:xfrm>
          </p:contentPart>
        </mc:Choice>
        <mc:Fallback xmlns="">
          <p:pic>
            <p:nvPicPr>
              <p:cNvPr id="16" name="Tinta 15">
                <a:extLst>
                  <a:ext uri="{FF2B5EF4-FFF2-40B4-BE49-F238E27FC236}">
                    <a16:creationId xmlns:a16="http://schemas.microsoft.com/office/drawing/2014/main" id="{679DE456-1BA0-602B-C75C-BDB87AB3BD2E}"/>
                  </a:ext>
                </a:extLst>
              </p:cNvPr>
              <p:cNvPicPr/>
              <p:nvPr/>
            </p:nvPicPr>
            <p:blipFill>
              <a:blip r:embed="rId20"/>
              <a:stretch>
                <a:fillRect/>
              </a:stretch>
            </p:blipFill>
            <p:spPr>
              <a:xfrm>
                <a:off x="2300377" y="4580678"/>
                <a:ext cx="1712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Tinta 16">
                <a:extLst>
                  <a:ext uri="{FF2B5EF4-FFF2-40B4-BE49-F238E27FC236}">
                    <a16:creationId xmlns:a16="http://schemas.microsoft.com/office/drawing/2014/main" id="{2F02A3A9-C3E0-3985-2B02-63F8A12CA426}"/>
                  </a:ext>
                </a:extLst>
              </p14:cNvPr>
              <p14:cNvContentPartPr/>
              <p14:nvPr/>
            </p14:nvContentPartPr>
            <p14:xfrm>
              <a:off x="2694217" y="2723438"/>
              <a:ext cx="1244520" cy="50040"/>
            </p14:xfrm>
          </p:contentPart>
        </mc:Choice>
        <mc:Fallback xmlns="">
          <p:pic>
            <p:nvPicPr>
              <p:cNvPr id="17" name="Tinta 16">
                <a:extLst>
                  <a:ext uri="{FF2B5EF4-FFF2-40B4-BE49-F238E27FC236}">
                    <a16:creationId xmlns:a16="http://schemas.microsoft.com/office/drawing/2014/main" id="{2F02A3A9-C3E0-3985-2B02-63F8A12CA426}"/>
                  </a:ext>
                </a:extLst>
              </p:cNvPr>
              <p:cNvPicPr/>
              <p:nvPr/>
            </p:nvPicPr>
            <p:blipFill>
              <a:blip r:embed="rId22"/>
              <a:stretch>
                <a:fillRect/>
              </a:stretch>
            </p:blipFill>
            <p:spPr>
              <a:xfrm>
                <a:off x="2640577" y="2615798"/>
                <a:ext cx="13521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Tinta 18">
                <a:extLst>
                  <a:ext uri="{FF2B5EF4-FFF2-40B4-BE49-F238E27FC236}">
                    <a16:creationId xmlns:a16="http://schemas.microsoft.com/office/drawing/2014/main" id="{5CEDC5B0-7E8E-45E9-7BC1-C151E8782E03}"/>
                  </a:ext>
                </a:extLst>
              </p14:cNvPr>
              <p14:cNvContentPartPr/>
              <p14:nvPr/>
            </p14:nvContentPartPr>
            <p14:xfrm>
              <a:off x="2538697" y="4911878"/>
              <a:ext cx="1381320" cy="10440"/>
            </p14:xfrm>
          </p:contentPart>
        </mc:Choice>
        <mc:Fallback xmlns="">
          <p:pic>
            <p:nvPicPr>
              <p:cNvPr id="19" name="Tinta 18">
                <a:extLst>
                  <a:ext uri="{FF2B5EF4-FFF2-40B4-BE49-F238E27FC236}">
                    <a16:creationId xmlns:a16="http://schemas.microsoft.com/office/drawing/2014/main" id="{5CEDC5B0-7E8E-45E9-7BC1-C151E8782E03}"/>
                  </a:ext>
                </a:extLst>
              </p:cNvPr>
              <p:cNvPicPr/>
              <p:nvPr/>
            </p:nvPicPr>
            <p:blipFill>
              <a:blip r:embed="rId24"/>
              <a:stretch>
                <a:fillRect/>
              </a:stretch>
            </p:blipFill>
            <p:spPr>
              <a:xfrm>
                <a:off x="2485057" y="4804238"/>
                <a:ext cx="14889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Tinta 20">
                <a:extLst>
                  <a:ext uri="{FF2B5EF4-FFF2-40B4-BE49-F238E27FC236}">
                    <a16:creationId xmlns:a16="http://schemas.microsoft.com/office/drawing/2014/main" id="{CFB08B0F-FF06-765A-7C16-11ED4370937F}"/>
                  </a:ext>
                </a:extLst>
              </p14:cNvPr>
              <p14:cNvContentPartPr/>
              <p14:nvPr/>
            </p14:nvContentPartPr>
            <p14:xfrm rot="1527052">
              <a:off x="3352642" y="1676469"/>
              <a:ext cx="465150" cy="189178"/>
            </p14:xfrm>
          </p:contentPart>
        </mc:Choice>
        <mc:Fallback xmlns="">
          <p:pic>
            <p:nvPicPr>
              <p:cNvPr id="21" name="Tinta 20">
                <a:extLst>
                  <a:ext uri="{FF2B5EF4-FFF2-40B4-BE49-F238E27FC236}">
                    <a16:creationId xmlns:a16="http://schemas.microsoft.com/office/drawing/2014/main" id="{CFB08B0F-FF06-765A-7C16-11ED4370937F}"/>
                  </a:ext>
                </a:extLst>
              </p:cNvPr>
              <p:cNvPicPr/>
              <p:nvPr/>
            </p:nvPicPr>
            <p:blipFill>
              <a:blip r:embed="rId26"/>
              <a:stretch>
                <a:fillRect/>
              </a:stretch>
            </p:blipFill>
            <p:spPr>
              <a:xfrm rot="1527052">
                <a:off x="3298639" y="1568573"/>
                <a:ext cx="572797" cy="40461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Tinta 21">
                <a:extLst>
                  <a:ext uri="{FF2B5EF4-FFF2-40B4-BE49-F238E27FC236}">
                    <a16:creationId xmlns:a16="http://schemas.microsoft.com/office/drawing/2014/main" id="{77D6F2ED-07F2-421E-26D6-8270D018E63D}"/>
                  </a:ext>
                </a:extLst>
              </p14:cNvPr>
              <p14:cNvContentPartPr/>
              <p14:nvPr/>
            </p14:nvContentPartPr>
            <p14:xfrm>
              <a:off x="3346537" y="1653878"/>
              <a:ext cx="360" cy="360"/>
            </p14:xfrm>
          </p:contentPart>
        </mc:Choice>
        <mc:Fallback xmlns="">
          <p:pic>
            <p:nvPicPr>
              <p:cNvPr id="22" name="Tinta 21">
                <a:extLst>
                  <a:ext uri="{FF2B5EF4-FFF2-40B4-BE49-F238E27FC236}">
                    <a16:creationId xmlns:a16="http://schemas.microsoft.com/office/drawing/2014/main" id="{77D6F2ED-07F2-421E-26D6-8270D018E63D}"/>
                  </a:ext>
                </a:extLst>
              </p:cNvPr>
              <p:cNvPicPr/>
              <p:nvPr/>
            </p:nvPicPr>
            <p:blipFill>
              <a:blip r:embed="rId28"/>
              <a:stretch>
                <a:fillRect/>
              </a:stretch>
            </p:blipFill>
            <p:spPr>
              <a:xfrm>
                <a:off x="3292537" y="15458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Tinta 22">
                <a:extLst>
                  <a:ext uri="{FF2B5EF4-FFF2-40B4-BE49-F238E27FC236}">
                    <a16:creationId xmlns:a16="http://schemas.microsoft.com/office/drawing/2014/main" id="{370ECDC5-7B7B-85FB-7348-479C1C284059}"/>
                  </a:ext>
                </a:extLst>
              </p14:cNvPr>
              <p14:cNvContentPartPr/>
              <p14:nvPr/>
            </p14:nvContentPartPr>
            <p14:xfrm>
              <a:off x="3287857" y="1653518"/>
              <a:ext cx="601920" cy="21600"/>
            </p14:xfrm>
          </p:contentPart>
        </mc:Choice>
        <mc:Fallback xmlns="">
          <p:pic>
            <p:nvPicPr>
              <p:cNvPr id="23" name="Tinta 22">
                <a:extLst>
                  <a:ext uri="{FF2B5EF4-FFF2-40B4-BE49-F238E27FC236}">
                    <a16:creationId xmlns:a16="http://schemas.microsoft.com/office/drawing/2014/main" id="{370ECDC5-7B7B-85FB-7348-479C1C284059}"/>
                  </a:ext>
                </a:extLst>
              </p:cNvPr>
              <p:cNvPicPr/>
              <p:nvPr/>
            </p:nvPicPr>
            <p:blipFill>
              <a:blip r:embed="rId30"/>
              <a:stretch>
                <a:fillRect/>
              </a:stretch>
            </p:blipFill>
            <p:spPr>
              <a:xfrm>
                <a:off x="3234217" y="1545518"/>
                <a:ext cx="7095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Tinta 24">
                <a:extLst>
                  <a:ext uri="{FF2B5EF4-FFF2-40B4-BE49-F238E27FC236}">
                    <a16:creationId xmlns:a16="http://schemas.microsoft.com/office/drawing/2014/main" id="{7F6BCD2D-561D-545D-E001-185BB4CDCA5F}"/>
                  </a:ext>
                </a:extLst>
              </p14:cNvPr>
              <p14:cNvContentPartPr/>
              <p14:nvPr/>
            </p14:nvContentPartPr>
            <p14:xfrm>
              <a:off x="1955137" y="1877078"/>
              <a:ext cx="1770840" cy="78480"/>
            </p14:xfrm>
          </p:contentPart>
        </mc:Choice>
        <mc:Fallback xmlns="">
          <p:pic>
            <p:nvPicPr>
              <p:cNvPr id="25" name="Tinta 24">
                <a:extLst>
                  <a:ext uri="{FF2B5EF4-FFF2-40B4-BE49-F238E27FC236}">
                    <a16:creationId xmlns:a16="http://schemas.microsoft.com/office/drawing/2014/main" id="{7F6BCD2D-561D-545D-E001-185BB4CDCA5F}"/>
                  </a:ext>
                </a:extLst>
              </p:cNvPr>
              <p:cNvPicPr/>
              <p:nvPr/>
            </p:nvPicPr>
            <p:blipFill>
              <a:blip r:embed="rId32"/>
              <a:stretch>
                <a:fillRect/>
              </a:stretch>
            </p:blipFill>
            <p:spPr>
              <a:xfrm>
                <a:off x="1901137" y="1769078"/>
                <a:ext cx="18784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Tinta 25">
                <a:extLst>
                  <a:ext uri="{FF2B5EF4-FFF2-40B4-BE49-F238E27FC236}">
                    <a16:creationId xmlns:a16="http://schemas.microsoft.com/office/drawing/2014/main" id="{3BD6D28E-D81E-203C-B766-0CE042F578FD}"/>
                  </a:ext>
                </a:extLst>
              </p14:cNvPr>
              <p14:cNvContentPartPr/>
              <p14:nvPr/>
            </p14:nvContentPartPr>
            <p14:xfrm>
              <a:off x="5437417" y="1692398"/>
              <a:ext cx="729000" cy="30600"/>
            </p14:xfrm>
          </p:contentPart>
        </mc:Choice>
        <mc:Fallback xmlns="">
          <p:pic>
            <p:nvPicPr>
              <p:cNvPr id="26" name="Tinta 25">
                <a:extLst>
                  <a:ext uri="{FF2B5EF4-FFF2-40B4-BE49-F238E27FC236}">
                    <a16:creationId xmlns:a16="http://schemas.microsoft.com/office/drawing/2014/main" id="{3BD6D28E-D81E-203C-B766-0CE042F578FD}"/>
                  </a:ext>
                </a:extLst>
              </p:cNvPr>
              <p:cNvPicPr/>
              <p:nvPr/>
            </p:nvPicPr>
            <p:blipFill>
              <a:blip r:embed="rId34"/>
              <a:stretch>
                <a:fillRect/>
              </a:stretch>
            </p:blipFill>
            <p:spPr>
              <a:xfrm>
                <a:off x="5383777" y="1584398"/>
                <a:ext cx="836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Tinta 26">
                <a:extLst>
                  <a:ext uri="{FF2B5EF4-FFF2-40B4-BE49-F238E27FC236}">
                    <a16:creationId xmlns:a16="http://schemas.microsoft.com/office/drawing/2014/main" id="{189686D7-ED3E-1B61-1A23-D12C78C8F3FD}"/>
                  </a:ext>
                </a:extLst>
              </p14:cNvPr>
              <p14:cNvContentPartPr/>
              <p14:nvPr/>
            </p14:nvContentPartPr>
            <p14:xfrm>
              <a:off x="6984337" y="1692398"/>
              <a:ext cx="360" cy="360"/>
            </p14:xfrm>
          </p:contentPart>
        </mc:Choice>
        <mc:Fallback xmlns="">
          <p:pic>
            <p:nvPicPr>
              <p:cNvPr id="27" name="Tinta 26">
                <a:extLst>
                  <a:ext uri="{FF2B5EF4-FFF2-40B4-BE49-F238E27FC236}">
                    <a16:creationId xmlns:a16="http://schemas.microsoft.com/office/drawing/2014/main" id="{189686D7-ED3E-1B61-1A23-D12C78C8F3FD}"/>
                  </a:ext>
                </a:extLst>
              </p:cNvPr>
              <p:cNvPicPr/>
              <p:nvPr/>
            </p:nvPicPr>
            <p:blipFill>
              <a:blip r:embed="rId28"/>
              <a:stretch>
                <a:fillRect/>
              </a:stretch>
            </p:blipFill>
            <p:spPr>
              <a:xfrm>
                <a:off x="6930697" y="158439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Tinta 28">
                <a:extLst>
                  <a:ext uri="{FF2B5EF4-FFF2-40B4-BE49-F238E27FC236}">
                    <a16:creationId xmlns:a16="http://schemas.microsoft.com/office/drawing/2014/main" id="{D5BA2D5D-4A35-AAD5-F814-416706E9DEFF}"/>
                  </a:ext>
                </a:extLst>
              </p14:cNvPr>
              <p14:cNvContentPartPr/>
              <p14:nvPr/>
            </p14:nvContentPartPr>
            <p14:xfrm>
              <a:off x="6945097" y="1692038"/>
              <a:ext cx="1907280" cy="20160"/>
            </p14:xfrm>
          </p:contentPart>
        </mc:Choice>
        <mc:Fallback xmlns="">
          <p:pic>
            <p:nvPicPr>
              <p:cNvPr id="29" name="Tinta 28">
                <a:extLst>
                  <a:ext uri="{FF2B5EF4-FFF2-40B4-BE49-F238E27FC236}">
                    <a16:creationId xmlns:a16="http://schemas.microsoft.com/office/drawing/2014/main" id="{D5BA2D5D-4A35-AAD5-F814-416706E9DEFF}"/>
                  </a:ext>
                </a:extLst>
              </p:cNvPr>
              <p:cNvPicPr/>
              <p:nvPr/>
            </p:nvPicPr>
            <p:blipFill>
              <a:blip r:embed="rId37"/>
              <a:stretch>
                <a:fillRect/>
              </a:stretch>
            </p:blipFill>
            <p:spPr>
              <a:xfrm>
                <a:off x="6891457" y="1584398"/>
                <a:ext cx="2014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Tinta 29">
                <a:extLst>
                  <a:ext uri="{FF2B5EF4-FFF2-40B4-BE49-F238E27FC236}">
                    <a16:creationId xmlns:a16="http://schemas.microsoft.com/office/drawing/2014/main" id="{EE0A7D71-2214-0ED2-3F89-792125BBC661}"/>
                  </a:ext>
                </a:extLst>
              </p14:cNvPr>
              <p14:cNvContentPartPr/>
              <p14:nvPr/>
            </p14:nvContentPartPr>
            <p14:xfrm>
              <a:off x="3161137" y="2090918"/>
              <a:ext cx="797040" cy="10800"/>
            </p14:xfrm>
          </p:contentPart>
        </mc:Choice>
        <mc:Fallback xmlns="">
          <p:pic>
            <p:nvPicPr>
              <p:cNvPr id="30" name="Tinta 29">
                <a:extLst>
                  <a:ext uri="{FF2B5EF4-FFF2-40B4-BE49-F238E27FC236}">
                    <a16:creationId xmlns:a16="http://schemas.microsoft.com/office/drawing/2014/main" id="{EE0A7D71-2214-0ED2-3F89-792125BBC661}"/>
                  </a:ext>
                </a:extLst>
              </p:cNvPr>
              <p:cNvPicPr/>
              <p:nvPr/>
            </p:nvPicPr>
            <p:blipFill>
              <a:blip r:embed="rId39"/>
              <a:stretch>
                <a:fillRect/>
              </a:stretch>
            </p:blipFill>
            <p:spPr>
              <a:xfrm>
                <a:off x="3107497" y="1982918"/>
                <a:ext cx="904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Tinta 31">
                <a:extLst>
                  <a:ext uri="{FF2B5EF4-FFF2-40B4-BE49-F238E27FC236}">
                    <a16:creationId xmlns:a16="http://schemas.microsoft.com/office/drawing/2014/main" id="{AC0B1C40-5EDA-C54C-BA9B-15B7DC4B8D12}"/>
                  </a:ext>
                </a:extLst>
              </p14:cNvPr>
              <p14:cNvContentPartPr/>
              <p14:nvPr/>
            </p14:nvContentPartPr>
            <p14:xfrm>
              <a:off x="1964857" y="2285678"/>
              <a:ext cx="1965240" cy="58680"/>
            </p14:xfrm>
          </p:contentPart>
        </mc:Choice>
        <mc:Fallback xmlns="">
          <p:pic>
            <p:nvPicPr>
              <p:cNvPr id="32" name="Tinta 31">
                <a:extLst>
                  <a:ext uri="{FF2B5EF4-FFF2-40B4-BE49-F238E27FC236}">
                    <a16:creationId xmlns:a16="http://schemas.microsoft.com/office/drawing/2014/main" id="{AC0B1C40-5EDA-C54C-BA9B-15B7DC4B8D12}"/>
                  </a:ext>
                </a:extLst>
              </p:cNvPr>
              <p:cNvPicPr/>
              <p:nvPr/>
            </p:nvPicPr>
            <p:blipFill>
              <a:blip r:embed="rId41"/>
              <a:stretch>
                <a:fillRect/>
              </a:stretch>
            </p:blipFill>
            <p:spPr>
              <a:xfrm>
                <a:off x="1910857" y="2177678"/>
                <a:ext cx="20728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Tinta 32">
                <a:extLst>
                  <a:ext uri="{FF2B5EF4-FFF2-40B4-BE49-F238E27FC236}">
                    <a16:creationId xmlns:a16="http://schemas.microsoft.com/office/drawing/2014/main" id="{A10BBC91-FEC2-3E50-9F66-A09C12E70922}"/>
                  </a:ext>
                </a:extLst>
              </p14:cNvPr>
              <p14:cNvContentPartPr/>
              <p14:nvPr/>
            </p14:nvContentPartPr>
            <p14:xfrm>
              <a:off x="3861697" y="2490158"/>
              <a:ext cx="51840" cy="57240"/>
            </p14:xfrm>
          </p:contentPart>
        </mc:Choice>
        <mc:Fallback xmlns="">
          <p:pic>
            <p:nvPicPr>
              <p:cNvPr id="33" name="Tinta 32">
                <a:extLst>
                  <a:ext uri="{FF2B5EF4-FFF2-40B4-BE49-F238E27FC236}">
                    <a16:creationId xmlns:a16="http://schemas.microsoft.com/office/drawing/2014/main" id="{A10BBC91-FEC2-3E50-9F66-A09C12E70922}"/>
                  </a:ext>
                </a:extLst>
              </p:cNvPr>
              <p:cNvPicPr/>
              <p:nvPr/>
            </p:nvPicPr>
            <p:blipFill>
              <a:blip r:embed="rId43"/>
              <a:stretch>
                <a:fillRect/>
              </a:stretch>
            </p:blipFill>
            <p:spPr>
              <a:xfrm>
                <a:off x="3807697" y="2382518"/>
                <a:ext cx="1594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Tinta 34">
                <a:extLst>
                  <a:ext uri="{FF2B5EF4-FFF2-40B4-BE49-F238E27FC236}">
                    <a16:creationId xmlns:a16="http://schemas.microsoft.com/office/drawing/2014/main" id="{8D295878-050E-72A1-1890-2292F86047FA}"/>
                  </a:ext>
                </a:extLst>
              </p14:cNvPr>
              <p14:cNvContentPartPr/>
              <p14:nvPr/>
            </p14:nvContentPartPr>
            <p14:xfrm>
              <a:off x="5136097" y="4299518"/>
              <a:ext cx="1060560" cy="10080"/>
            </p14:xfrm>
          </p:contentPart>
        </mc:Choice>
        <mc:Fallback xmlns="">
          <p:pic>
            <p:nvPicPr>
              <p:cNvPr id="35" name="Tinta 34">
                <a:extLst>
                  <a:ext uri="{FF2B5EF4-FFF2-40B4-BE49-F238E27FC236}">
                    <a16:creationId xmlns:a16="http://schemas.microsoft.com/office/drawing/2014/main" id="{8D295878-050E-72A1-1890-2292F86047FA}"/>
                  </a:ext>
                </a:extLst>
              </p:cNvPr>
              <p:cNvPicPr/>
              <p:nvPr/>
            </p:nvPicPr>
            <p:blipFill>
              <a:blip r:embed="rId45"/>
              <a:stretch>
                <a:fillRect/>
              </a:stretch>
            </p:blipFill>
            <p:spPr>
              <a:xfrm>
                <a:off x="5082097" y="4191518"/>
                <a:ext cx="1168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Tinta 36">
                <a:extLst>
                  <a:ext uri="{FF2B5EF4-FFF2-40B4-BE49-F238E27FC236}">
                    <a16:creationId xmlns:a16="http://schemas.microsoft.com/office/drawing/2014/main" id="{96EF0FD5-E920-3AB3-5077-BFE003D60337}"/>
                  </a:ext>
                </a:extLst>
              </p14:cNvPr>
              <p14:cNvContentPartPr/>
              <p14:nvPr/>
            </p14:nvContentPartPr>
            <p14:xfrm>
              <a:off x="8287537" y="4280078"/>
              <a:ext cx="651960" cy="29520"/>
            </p14:xfrm>
          </p:contentPart>
        </mc:Choice>
        <mc:Fallback xmlns="">
          <p:pic>
            <p:nvPicPr>
              <p:cNvPr id="37" name="Tinta 36">
                <a:extLst>
                  <a:ext uri="{FF2B5EF4-FFF2-40B4-BE49-F238E27FC236}">
                    <a16:creationId xmlns:a16="http://schemas.microsoft.com/office/drawing/2014/main" id="{96EF0FD5-E920-3AB3-5077-BFE003D60337}"/>
                  </a:ext>
                </a:extLst>
              </p:cNvPr>
              <p:cNvPicPr/>
              <p:nvPr/>
            </p:nvPicPr>
            <p:blipFill>
              <a:blip r:embed="rId47"/>
              <a:stretch>
                <a:fillRect/>
              </a:stretch>
            </p:blipFill>
            <p:spPr>
              <a:xfrm>
                <a:off x="8233537" y="4172078"/>
                <a:ext cx="759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Tinta 38">
                <a:extLst>
                  <a:ext uri="{FF2B5EF4-FFF2-40B4-BE49-F238E27FC236}">
                    <a16:creationId xmlns:a16="http://schemas.microsoft.com/office/drawing/2014/main" id="{2D44A209-3762-5819-C339-56D8D59BF863}"/>
                  </a:ext>
                </a:extLst>
              </p14:cNvPr>
              <p14:cNvContentPartPr/>
              <p14:nvPr/>
            </p14:nvContentPartPr>
            <p14:xfrm>
              <a:off x="4911817" y="2353971"/>
              <a:ext cx="1255320" cy="360"/>
            </p14:xfrm>
          </p:contentPart>
        </mc:Choice>
        <mc:Fallback xmlns="">
          <p:pic>
            <p:nvPicPr>
              <p:cNvPr id="39" name="Tinta 38">
                <a:extLst>
                  <a:ext uri="{FF2B5EF4-FFF2-40B4-BE49-F238E27FC236}">
                    <a16:creationId xmlns:a16="http://schemas.microsoft.com/office/drawing/2014/main" id="{2D44A209-3762-5819-C339-56D8D59BF863}"/>
                  </a:ext>
                </a:extLst>
              </p:cNvPr>
              <p:cNvPicPr/>
              <p:nvPr/>
            </p:nvPicPr>
            <p:blipFill>
              <a:blip r:embed="rId49"/>
              <a:stretch>
                <a:fillRect/>
              </a:stretch>
            </p:blipFill>
            <p:spPr>
              <a:xfrm>
                <a:off x="4858177" y="2245971"/>
                <a:ext cx="1362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Tinta 39">
                <a:extLst>
                  <a:ext uri="{FF2B5EF4-FFF2-40B4-BE49-F238E27FC236}">
                    <a16:creationId xmlns:a16="http://schemas.microsoft.com/office/drawing/2014/main" id="{90EC72A7-F96A-571B-BC26-F0DB621CC13B}"/>
                  </a:ext>
                </a:extLst>
              </p14:cNvPr>
              <p14:cNvContentPartPr/>
              <p14:nvPr/>
            </p14:nvContentPartPr>
            <p14:xfrm>
              <a:off x="2188494" y="1633113"/>
              <a:ext cx="1385640" cy="167760"/>
            </p14:xfrm>
          </p:contentPart>
        </mc:Choice>
        <mc:Fallback xmlns="">
          <p:pic>
            <p:nvPicPr>
              <p:cNvPr id="40" name="Tinta 39">
                <a:extLst>
                  <a:ext uri="{FF2B5EF4-FFF2-40B4-BE49-F238E27FC236}">
                    <a16:creationId xmlns:a16="http://schemas.microsoft.com/office/drawing/2014/main" id="{90EC72A7-F96A-571B-BC26-F0DB621CC13B}"/>
                  </a:ext>
                </a:extLst>
              </p:cNvPr>
              <p:cNvPicPr/>
              <p:nvPr/>
            </p:nvPicPr>
            <p:blipFill>
              <a:blip r:embed="rId51"/>
              <a:stretch>
                <a:fillRect/>
              </a:stretch>
            </p:blipFill>
            <p:spPr>
              <a:xfrm>
                <a:off x="2134494" y="1525113"/>
                <a:ext cx="14932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Tinta 40">
                <a:extLst>
                  <a:ext uri="{FF2B5EF4-FFF2-40B4-BE49-F238E27FC236}">
                    <a16:creationId xmlns:a16="http://schemas.microsoft.com/office/drawing/2014/main" id="{ED8F75DC-22B3-DC55-8839-E97171CBB30C}"/>
                  </a:ext>
                </a:extLst>
              </p14:cNvPr>
              <p14:cNvContentPartPr/>
              <p14:nvPr/>
            </p14:nvContentPartPr>
            <p14:xfrm>
              <a:off x="6653574" y="1671993"/>
              <a:ext cx="487080" cy="11160"/>
            </p14:xfrm>
          </p:contentPart>
        </mc:Choice>
        <mc:Fallback xmlns="">
          <p:pic>
            <p:nvPicPr>
              <p:cNvPr id="41" name="Tinta 40">
                <a:extLst>
                  <a:ext uri="{FF2B5EF4-FFF2-40B4-BE49-F238E27FC236}">
                    <a16:creationId xmlns:a16="http://schemas.microsoft.com/office/drawing/2014/main" id="{ED8F75DC-22B3-DC55-8839-E97171CBB30C}"/>
                  </a:ext>
                </a:extLst>
              </p:cNvPr>
              <p:cNvPicPr/>
              <p:nvPr/>
            </p:nvPicPr>
            <p:blipFill>
              <a:blip r:embed="rId53"/>
              <a:stretch>
                <a:fillRect/>
              </a:stretch>
            </p:blipFill>
            <p:spPr>
              <a:xfrm>
                <a:off x="6599934" y="1564353"/>
                <a:ext cx="5947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Tinta 42">
                <a:extLst>
                  <a:ext uri="{FF2B5EF4-FFF2-40B4-BE49-F238E27FC236}">
                    <a16:creationId xmlns:a16="http://schemas.microsoft.com/office/drawing/2014/main" id="{EDCAB054-1277-BB17-34B5-FECCE72D30DD}"/>
                  </a:ext>
                </a:extLst>
              </p14:cNvPr>
              <p14:cNvContentPartPr/>
              <p14:nvPr/>
            </p14:nvContentPartPr>
            <p14:xfrm>
              <a:off x="7859934" y="1867833"/>
              <a:ext cx="1021680" cy="58680"/>
            </p14:xfrm>
          </p:contentPart>
        </mc:Choice>
        <mc:Fallback xmlns="">
          <p:pic>
            <p:nvPicPr>
              <p:cNvPr id="43" name="Tinta 42">
                <a:extLst>
                  <a:ext uri="{FF2B5EF4-FFF2-40B4-BE49-F238E27FC236}">
                    <a16:creationId xmlns:a16="http://schemas.microsoft.com/office/drawing/2014/main" id="{EDCAB054-1277-BB17-34B5-FECCE72D30DD}"/>
                  </a:ext>
                </a:extLst>
              </p:cNvPr>
              <p:cNvPicPr/>
              <p:nvPr/>
            </p:nvPicPr>
            <p:blipFill>
              <a:blip r:embed="rId55"/>
              <a:stretch>
                <a:fillRect/>
              </a:stretch>
            </p:blipFill>
            <p:spPr>
              <a:xfrm>
                <a:off x="7805934" y="1759833"/>
                <a:ext cx="11293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Tinta 43">
                <a:extLst>
                  <a:ext uri="{FF2B5EF4-FFF2-40B4-BE49-F238E27FC236}">
                    <a16:creationId xmlns:a16="http://schemas.microsoft.com/office/drawing/2014/main" id="{342889C3-B0DF-956A-C142-4B323A6775FC}"/>
                  </a:ext>
                </a:extLst>
              </p14:cNvPr>
              <p14:cNvContentPartPr/>
              <p14:nvPr/>
            </p14:nvContentPartPr>
            <p14:xfrm>
              <a:off x="6614694" y="2100753"/>
              <a:ext cx="2239560" cy="206640"/>
            </p14:xfrm>
          </p:contentPart>
        </mc:Choice>
        <mc:Fallback xmlns="">
          <p:pic>
            <p:nvPicPr>
              <p:cNvPr id="44" name="Tinta 43">
                <a:extLst>
                  <a:ext uri="{FF2B5EF4-FFF2-40B4-BE49-F238E27FC236}">
                    <a16:creationId xmlns:a16="http://schemas.microsoft.com/office/drawing/2014/main" id="{342889C3-B0DF-956A-C142-4B323A6775FC}"/>
                  </a:ext>
                </a:extLst>
              </p:cNvPr>
              <p:cNvPicPr/>
              <p:nvPr/>
            </p:nvPicPr>
            <p:blipFill>
              <a:blip r:embed="rId57"/>
              <a:stretch>
                <a:fillRect/>
              </a:stretch>
            </p:blipFill>
            <p:spPr>
              <a:xfrm>
                <a:off x="6560694" y="1993113"/>
                <a:ext cx="2347200" cy="422280"/>
              </a:xfrm>
              <a:prstGeom prst="rect">
                <a:avLst/>
              </a:prstGeom>
            </p:spPr>
          </p:pic>
        </mc:Fallback>
      </mc:AlternateContent>
    </p:spTree>
    <p:extLst>
      <p:ext uri="{BB962C8B-B14F-4D97-AF65-F5344CB8AC3E}">
        <p14:creationId xmlns:p14="http://schemas.microsoft.com/office/powerpoint/2010/main" val="201377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E954CA7-2F45-3C7D-13FD-A75C4FF665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FBA41D-68D4-7992-7E03-775ADD007AE3}"/>
              </a:ext>
            </a:extLst>
          </p:cNvPr>
          <p:cNvSpPr>
            <a:spLocks noGrp="1"/>
          </p:cNvSpPr>
          <p:nvPr>
            <p:ph type="title"/>
          </p:nvPr>
        </p:nvSpPr>
        <p:spPr>
          <a:xfrm>
            <a:off x="370391" y="129551"/>
            <a:ext cx="8437943" cy="499430"/>
          </a:xfrm>
        </p:spPr>
        <p:txBody>
          <a:bodyPr anchor="ctr">
            <a:noAutofit/>
          </a:bodyPr>
          <a:lstStyle/>
          <a:p>
            <a:pPr algn="ctr"/>
            <a:r>
              <a:rPr lang="pt-BR" sz="3200" b="1" dirty="0"/>
              <a:t>Infraestruturas</a:t>
            </a:r>
          </a:p>
        </p:txBody>
      </p:sp>
      <p:graphicFrame>
        <p:nvGraphicFramePr>
          <p:cNvPr id="7" name="Tabela 6">
            <a:extLst>
              <a:ext uri="{FF2B5EF4-FFF2-40B4-BE49-F238E27FC236}">
                <a16:creationId xmlns:a16="http://schemas.microsoft.com/office/drawing/2014/main" id="{5226E1BA-D3F4-8782-4232-E6B8731DA7C2}"/>
              </a:ext>
            </a:extLst>
          </p:cNvPr>
          <p:cNvGraphicFramePr>
            <a:graphicFrameLocks noGrp="1"/>
          </p:cNvGraphicFramePr>
          <p:nvPr>
            <p:extLst>
              <p:ext uri="{D42A27DB-BD31-4B8C-83A1-F6EECF244321}">
                <p14:modId xmlns:p14="http://schemas.microsoft.com/office/powerpoint/2010/main" val="2804329641"/>
              </p:ext>
            </p:extLst>
          </p:nvPr>
        </p:nvGraphicFramePr>
        <p:xfrm>
          <a:off x="190982" y="628981"/>
          <a:ext cx="8762036" cy="5346017"/>
        </p:xfrm>
        <a:graphic>
          <a:graphicData uri="http://schemas.openxmlformats.org/drawingml/2006/table">
            <a:tbl>
              <a:tblPr firstRow="1" bandRow="1">
                <a:tableStyleId>{5C22544A-7EE6-4342-B048-85BDC9FD1C3A}</a:tableStyleId>
              </a:tblPr>
              <a:tblGrid>
                <a:gridCol w="1423809">
                  <a:extLst>
                    <a:ext uri="{9D8B030D-6E8A-4147-A177-3AD203B41FA5}">
                      <a16:colId xmlns:a16="http://schemas.microsoft.com/office/drawing/2014/main" val="2135881087"/>
                    </a:ext>
                  </a:extLst>
                </a:gridCol>
                <a:gridCol w="1605064">
                  <a:extLst>
                    <a:ext uri="{9D8B030D-6E8A-4147-A177-3AD203B41FA5}">
                      <a16:colId xmlns:a16="http://schemas.microsoft.com/office/drawing/2014/main" val="2530009532"/>
                    </a:ext>
                  </a:extLst>
                </a:gridCol>
                <a:gridCol w="1682885">
                  <a:extLst>
                    <a:ext uri="{9D8B030D-6E8A-4147-A177-3AD203B41FA5}">
                      <a16:colId xmlns:a16="http://schemas.microsoft.com/office/drawing/2014/main" val="35371995"/>
                    </a:ext>
                  </a:extLst>
                </a:gridCol>
                <a:gridCol w="1536971">
                  <a:extLst>
                    <a:ext uri="{9D8B030D-6E8A-4147-A177-3AD203B41FA5}">
                      <a16:colId xmlns:a16="http://schemas.microsoft.com/office/drawing/2014/main" val="995559863"/>
                    </a:ext>
                  </a:extLst>
                </a:gridCol>
                <a:gridCol w="1060315">
                  <a:extLst>
                    <a:ext uri="{9D8B030D-6E8A-4147-A177-3AD203B41FA5}">
                      <a16:colId xmlns:a16="http://schemas.microsoft.com/office/drawing/2014/main" val="3106063384"/>
                    </a:ext>
                  </a:extLst>
                </a:gridCol>
                <a:gridCol w="1452992">
                  <a:extLst>
                    <a:ext uri="{9D8B030D-6E8A-4147-A177-3AD203B41FA5}">
                      <a16:colId xmlns:a16="http://schemas.microsoft.com/office/drawing/2014/main" val="2542335714"/>
                    </a:ext>
                  </a:extLst>
                </a:gridCol>
              </a:tblGrid>
              <a:tr h="198327">
                <a:tc>
                  <a:txBody>
                    <a:bodyPr/>
                    <a:lstStyle/>
                    <a:p>
                      <a:endParaRPr lang="pt-BR" sz="1400" dirty="0"/>
                    </a:p>
                  </a:txBody>
                  <a:tcPr/>
                </a:tc>
                <a:tc gridSpan="3">
                  <a:txBody>
                    <a:bodyPr/>
                    <a:lstStyle/>
                    <a:p>
                      <a:pPr algn="ctr"/>
                      <a:endParaRPr lang="pt-BR" sz="1400" b="1" dirty="0"/>
                    </a:p>
                    <a:p>
                      <a:pPr algn="ctr"/>
                      <a:r>
                        <a:rPr lang="pt-BR" sz="1400" b="1" dirty="0"/>
                        <a:t>TASY/Oracle</a:t>
                      </a:r>
                      <a:endParaRPr lang="pt-BR" sz="1400" dirty="0"/>
                    </a:p>
                  </a:txBody>
                  <a:tcPr anchor="b"/>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hMerge="1">
                  <a:txBody>
                    <a:bodyPr/>
                    <a:lstStyle/>
                    <a:p>
                      <a:pPr marL="0" algn="ctr" defTabSz="685800" rtl="0" eaLnBrk="1" latinLnBrk="0" hangingPunct="1"/>
                      <a:endParaRPr lang="pt-BR" sz="1400" b="1" kern="1200" dirty="0">
                        <a:solidFill>
                          <a:schemeClr val="lt1"/>
                        </a:solidFill>
                        <a:latin typeface="+mn-lt"/>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400" b="1" dirty="0"/>
                    </a:p>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dirty="0"/>
                        <a:t>MV</a:t>
                      </a:r>
                      <a:endParaRPr lang="pt-BR" sz="1400" dirty="0"/>
                    </a:p>
                  </a:txBody>
                  <a:tcPr anchor="b"/>
                </a:tc>
                <a:tc>
                  <a:txBody>
                    <a:bodyPr/>
                    <a:lstStyle/>
                    <a:p>
                      <a:pPr marL="0" algn="ctr" defTabSz="685800" rtl="0" eaLnBrk="1" latinLnBrk="0" hangingPunct="1"/>
                      <a:r>
                        <a:rPr lang="pt-BR" sz="1400" b="1" kern="1200" dirty="0" err="1">
                          <a:solidFill>
                            <a:schemeClr val="lt1"/>
                          </a:solidFill>
                          <a:latin typeface="+mn-lt"/>
                          <a:ea typeface="+mn-ea"/>
                          <a:cs typeface="+mn-cs"/>
                        </a:rPr>
                        <a:t>AGHUse</a:t>
                      </a:r>
                      <a:r>
                        <a:rPr lang="pt-BR" sz="1400" b="1" kern="1200" dirty="0">
                          <a:solidFill>
                            <a:schemeClr val="lt1"/>
                          </a:solidFill>
                          <a:latin typeface="+mn-lt"/>
                          <a:ea typeface="+mn-ea"/>
                          <a:cs typeface="+mn-cs"/>
                        </a:rPr>
                        <a:t>/Sonda</a:t>
                      </a:r>
                    </a:p>
                  </a:txBody>
                  <a:tcPr anchor="b"/>
                </a:tc>
                <a:extLst>
                  <a:ext uri="{0D108BD9-81ED-4DB2-BD59-A6C34878D82A}">
                    <a16:rowId xmlns:a16="http://schemas.microsoft.com/office/drawing/2014/main" val="3355674634"/>
                  </a:ext>
                </a:extLst>
              </a:tr>
              <a:tr h="530177">
                <a:tc>
                  <a:txBody>
                    <a:bodyPr/>
                    <a:lstStyle/>
                    <a:p>
                      <a:pPr algn="ctr"/>
                      <a:r>
                        <a:rPr lang="pt-BR" sz="1400" b="1" dirty="0"/>
                        <a:t>Descrição</a:t>
                      </a:r>
                    </a:p>
                  </a:txBody>
                  <a:tcPr anchor="b"/>
                </a:tc>
                <a:tc>
                  <a:txBody>
                    <a:bodyPr/>
                    <a:lstStyle/>
                    <a:p>
                      <a:pPr algn="ctr"/>
                      <a:r>
                        <a:rPr lang="pt-BR" sz="1400" b="1" dirty="0" err="1"/>
                        <a:t>OnP</a:t>
                      </a:r>
                      <a:endParaRPr lang="pt-BR" sz="1400" b="1" dirty="0"/>
                    </a:p>
                  </a:txBody>
                  <a:tcPr anchor="b"/>
                </a:tc>
                <a:tc>
                  <a:txBody>
                    <a:bodyPr/>
                    <a:lstStyle/>
                    <a:p>
                      <a:pPr algn="ctr"/>
                      <a:r>
                        <a:rPr lang="pt-BR" sz="1400" b="1" dirty="0" err="1"/>
                        <a:t>OnP+Cloud</a:t>
                      </a:r>
                      <a:endParaRPr lang="pt-BR" sz="1400" b="1" dirty="0"/>
                    </a:p>
                  </a:txBody>
                  <a:tcPr anchor="b"/>
                </a:tc>
                <a:tc>
                  <a:txBody>
                    <a:bodyPr/>
                    <a:lstStyle/>
                    <a:p>
                      <a:pPr algn="ctr"/>
                      <a:r>
                        <a:rPr lang="pt-BR" sz="1400" b="1" dirty="0">
                          <a:highlight>
                            <a:srgbClr val="FFFF00"/>
                          </a:highlight>
                        </a:rPr>
                        <a:t>Full Cloud</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Não detalhado.</a:t>
                      </a:r>
                    </a:p>
                  </a:txBody>
                  <a:tcPr anchor="b"/>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14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Full Cloud</a:t>
                      </a:r>
                      <a:endParaRPr lang="pt-BR" sz="1400" b="1" kern="1200" dirty="0">
                        <a:solidFill>
                          <a:schemeClr val="tx1"/>
                        </a:solidFill>
                        <a:highlight>
                          <a:srgbClr val="FFFF00"/>
                        </a:highlight>
                        <a:latin typeface="+mn-lt"/>
                        <a:ea typeface="+mn-ea"/>
                        <a:cs typeface="+mn-cs"/>
                      </a:endParaRPr>
                    </a:p>
                  </a:txBody>
                  <a:tcPr anchor="b"/>
                </a:tc>
                <a:extLst>
                  <a:ext uri="{0D108BD9-81ED-4DB2-BD59-A6C34878D82A}">
                    <a16:rowId xmlns:a16="http://schemas.microsoft.com/office/drawing/2014/main" val="1052471548"/>
                  </a:ext>
                </a:extLst>
              </a:tr>
              <a:tr h="496191">
                <a:tc>
                  <a:txBody>
                    <a:bodyPr/>
                    <a:lstStyle/>
                    <a:p>
                      <a:pPr algn="r"/>
                      <a:r>
                        <a:rPr lang="pt-BR" sz="1400" b="1" kern="1200" dirty="0">
                          <a:solidFill>
                            <a:schemeClr val="tx1"/>
                          </a:solidFill>
                          <a:latin typeface="+mn-lt"/>
                          <a:ea typeface="+mn-ea"/>
                          <a:cs typeface="+mn-cs"/>
                        </a:rPr>
                        <a:t>Setup/</a:t>
                      </a:r>
                    </a:p>
                    <a:p>
                      <a:pPr algn="r"/>
                      <a:r>
                        <a:rPr lang="pt-BR" sz="1400" b="1" kern="1200" dirty="0">
                          <a:solidFill>
                            <a:schemeClr val="tx1"/>
                          </a:solidFill>
                          <a:latin typeface="+mn-lt"/>
                          <a:ea typeface="+mn-ea"/>
                          <a:cs typeface="+mn-cs"/>
                        </a:rPr>
                        <a:t>Transição na implantação :</a:t>
                      </a:r>
                      <a:r>
                        <a:rPr lang="pt-BR" sz="1400" b="1" dirty="0"/>
                        <a:t>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3.117.391,92 (1º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R$ 411.767,64 </a:t>
                      </a:r>
                      <a:r>
                        <a:rPr lang="pt-BR" sz="1400" b="1" kern="1200" dirty="0">
                          <a:solidFill>
                            <a:schemeClr val="dk1"/>
                          </a:solidFill>
                          <a:latin typeface="+mn-lt"/>
                          <a:ea typeface="+mn-ea"/>
                          <a:cs typeface="+mn-cs"/>
                        </a:rPr>
                        <a:t>(2º ano</a:t>
                      </a:r>
                      <a:r>
                        <a:rPr lang="pt-BR" sz="1400" b="1" dirty="0"/>
                        <a:t>)</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R$ 2.556.947,53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R$ 450.683,04 (2º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R$ 396.051,63 (1º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R$ 415.854,21 (2º ano)</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R$ 28.087,08 </a:t>
                      </a:r>
                      <a:r>
                        <a:rPr lang="pt-BR" sz="1400" b="1" kern="1200" dirty="0">
                          <a:solidFill>
                            <a:schemeClr val="tx1"/>
                          </a:solidFill>
                          <a:latin typeface="+mn-lt"/>
                          <a:ea typeface="+mn-ea"/>
                          <a:cs typeface="+mn-cs"/>
                        </a:rPr>
                        <a:t>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tx1"/>
                          </a:solidFill>
                          <a:latin typeface="+mn-lt"/>
                          <a:ea typeface="+mn-ea"/>
                          <a:cs typeface="+mn-cs"/>
                        </a:rPr>
                        <a:t>(1 vez)</a:t>
                      </a:r>
                    </a:p>
                  </a:txBody>
                  <a:tcPr anchor="b"/>
                </a:tc>
                <a:extLst>
                  <a:ext uri="{0D108BD9-81ED-4DB2-BD59-A6C34878D82A}">
                    <a16:rowId xmlns:a16="http://schemas.microsoft.com/office/drawing/2014/main" val="1470867125"/>
                  </a:ext>
                </a:extLst>
              </a:tr>
              <a:tr h="496191">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da Infraestrutura:</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kern="1200" dirty="0">
                          <a:solidFill>
                            <a:schemeClr val="dk1"/>
                          </a:solidFill>
                          <a:latin typeface="+mn-lt"/>
                          <a:ea typeface="+mn-ea"/>
                          <a:cs typeface="+mn-cs"/>
                        </a:rPr>
                        <a:t>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r>
                        <a:rPr lang="pt-BR" sz="1400" b="1" dirty="0"/>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   R$ 34.313,97  </a:t>
                      </a:r>
                      <a:r>
                        <a:rPr lang="pt-BR" sz="1400" b="1" kern="1200" dirty="0">
                          <a:solidFill>
                            <a:schemeClr val="dk1"/>
                          </a:solidFill>
                          <a:latin typeface="+mn-lt"/>
                          <a:ea typeface="+mn-ea"/>
                          <a:cs typeface="+mn-cs"/>
                        </a:rPr>
                        <a:t>(2º ano</a:t>
                      </a:r>
                      <a:r>
                        <a:rPr lang="pt-BR" sz="1400" b="1" dirty="0"/>
                        <a:t>)</a:t>
                      </a:r>
                      <a:endParaRPr lang="pt-BR" sz="1400" b="1" kern="1200" dirty="0">
                        <a:solidFill>
                          <a:schemeClr val="accent3">
                            <a:lumMod val="75000"/>
                          </a:schemeClr>
                        </a:solidFill>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   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R$ 33.004,30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(2º ano)</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latin typeface="+mn-lt"/>
                          <a:ea typeface="+mn-ea"/>
                          <a:cs typeface="+mn-cs"/>
                        </a:rPr>
                        <a:t>R$ </a:t>
                      </a:r>
                      <a:r>
                        <a:rPr lang="pt-BR" sz="1400" b="1" dirty="0">
                          <a:solidFill>
                            <a:schemeClr val="accent3">
                              <a:lumMod val="75000"/>
                            </a:schemeClr>
                          </a:solidFill>
                        </a:rPr>
                        <a:t>19.654,04</a:t>
                      </a:r>
                      <a:endParaRPr lang="pt-BR" sz="1400" b="1" kern="1200" dirty="0">
                        <a:solidFill>
                          <a:schemeClr val="accent3">
                            <a:lumMod val="75000"/>
                          </a:schemeClr>
                        </a:solidFill>
                        <a:latin typeface="+mn-lt"/>
                        <a:ea typeface="+mn-ea"/>
                        <a:cs typeface="+mn-cs"/>
                      </a:endParaRPr>
                    </a:p>
                  </a:txBody>
                  <a:tcPr anchor="b"/>
                </a:tc>
                <a:extLst>
                  <a:ext uri="{0D108BD9-81ED-4DB2-BD59-A6C34878D82A}">
                    <a16:rowId xmlns:a16="http://schemas.microsoft.com/office/drawing/2014/main" val="3753639003"/>
                  </a:ext>
                </a:extLst>
              </a:tr>
              <a:tr h="496191">
                <a:tc>
                  <a:txBody>
                    <a:bodyPr/>
                    <a:lstStyle/>
                    <a:p>
                      <a:pPr marL="0" algn="r" defTabSz="685800" rtl="0" eaLnBrk="1" latinLnBrk="0" hangingPunct="1"/>
                      <a:r>
                        <a:rPr lang="pt-BR" sz="1400" b="1" kern="1200" dirty="0">
                          <a:solidFill>
                            <a:schemeClr val="accent3">
                              <a:lumMod val="75000"/>
                            </a:schemeClr>
                          </a:solidFill>
                          <a:latin typeface="+mn-lt"/>
                          <a:ea typeface="+mn-ea"/>
                          <a:cs typeface="+mn-cs"/>
                        </a:rPr>
                        <a:t>Mensalidade Serviços Gerenciados: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R$ 0,00</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solidFill>
                            <a:schemeClr val="accent3">
                              <a:lumMod val="75000"/>
                            </a:schemeClr>
                          </a:solidFill>
                        </a:rPr>
                        <a:t>R$ 5.473,68</a:t>
                      </a:r>
                    </a:p>
                  </a:txBody>
                  <a:tcPr anchor="b"/>
                </a:tc>
                <a:extLst>
                  <a:ext uri="{0D108BD9-81ED-4DB2-BD59-A6C34878D82A}">
                    <a16:rowId xmlns:a16="http://schemas.microsoft.com/office/drawing/2014/main" val="2304447189"/>
                  </a:ext>
                </a:extLst>
              </a:tr>
              <a:tr h="496191">
                <a:tc>
                  <a:txBody>
                    <a:bodyPr/>
                    <a:lstStyle/>
                    <a:p>
                      <a:pPr algn="r"/>
                      <a:r>
                        <a:rPr lang="pt-BR" sz="1400" b="1" kern="1200" dirty="0">
                          <a:solidFill>
                            <a:schemeClr val="accent3">
                              <a:lumMod val="75000"/>
                            </a:schemeClr>
                          </a:solidFill>
                          <a:latin typeface="+mn-lt"/>
                          <a:ea typeface="+mn-ea"/>
                          <a:cs typeface="+mn-cs"/>
                        </a:rPr>
                        <a:t>Mensalidade Total:</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highlight>
                            <a:srgbClr val="FFFF00"/>
                          </a:highlight>
                        </a:rPr>
                        <a:t>R$ </a:t>
                      </a:r>
                      <a:r>
                        <a:rPr lang="pt-BR" sz="1400" b="1" kern="1200" dirty="0">
                          <a:solidFill>
                            <a:schemeClr val="dk1"/>
                          </a:solidFill>
                          <a:highlight>
                            <a:srgbClr val="FFFF00"/>
                          </a:highlight>
                          <a:latin typeface="+mn-lt"/>
                          <a:ea typeface="+mn-ea"/>
                          <a:cs typeface="+mn-cs"/>
                        </a:rPr>
                        <a:t>259.782,66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(1º ano</a:t>
                      </a:r>
                      <a:r>
                        <a:rPr lang="pt-BR" sz="1400" b="1" dirty="0">
                          <a:highlight>
                            <a:srgbClr val="FFFF00"/>
                          </a:highlight>
                        </a:rPr>
                        <a:t>)</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highlight>
                            <a:srgbClr val="FFFF00"/>
                          </a:highlight>
                        </a:rPr>
                        <a:t>  R$ 34.313,97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(2º ano</a:t>
                      </a:r>
                      <a:r>
                        <a:rPr lang="pt-BR" sz="1400" b="1" dirty="0">
                          <a:highlight>
                            <a:srgbClr val="FFFF00"/>
                          </a:highlight>
                        </a:rPr>
                        <a:t>)</a:t>
                      </a:r>
                      <a:endParaRPr lang="pt-BR" sz="1400" b="1" kern="1200" dirty="0">
                        <a:solidFill>
                          <a:schemeClr val="accent3">
                            <a:lumMod val="75000"/>
                          </a:schemeClr>
                        </a:solidFill>
                        <a:highlight>
                          <a:srgbClr val="FFFF00"/>
                        </a:highlight>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R$ 213.078,96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   R$ 37.556,92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(2º ano)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R$ 33.004,30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(1º ano)</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R$ 34.654,52 </a:t>
                      </a:r>
                    </a:p>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highlight>
                            <a:srgbClr val="FFFF00"/>
                          </a:highlight>
                          <a:latin typeface="+mn-lt"/>
                          <a:ea typeface="+mn-ea"/>
                          <a:cs typeface="+mn-cs"/>
                        </a:rPr>
                        <a:t>(2º ano</a:t>
                      </a:r>
                      <a:r>
                        <a:rPr lang="pt-BR" sz="1400" b="1" kern="1200" dirty="0">
                          <a:solidFill>
                            <a:schemeClr val="dk1"/>
                          </a:solidFill>
                          <a:latin typeface="+mn-lt"/>
                          <a:ea typeface="+mn-ea"/>
                          <a:cs typeface="+mn-cs"/>
                        </a:rPr>
                        <a:t>)</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accent3">
                              <a:lumMod val="75000"/>
                            </a:schemeClr>
                          </a:solidFill>
                          <a:highlight>
                            <a:srgbClr val="FFFF00"/>
                          </a:highlight>
                          <a:latin typeface="+mn-lt"/>
                          <a:ea typeface="+mn-ea"/>
                          <a:cs typeface="+mn-cs"/>
                        </a:rPr>
                        <a:t>R$ 25.127,72</a:t>
                      </a:r>
                    </a:p>
                  </a:txBody>
                  <a:tcPr anchor="b"/>
                </a:tc>
                <a:extLst>
                  <a:ext uri="{0D108BD9-81ED-4DB2-BD59-A6C34878D82A}">
                    <a16:rowId xmlns:a16="http://schemas.microsoft.com/office/drawing/2014/main" val="3110679299"/>
                  </a:ext>
                </a:extLst>
              </a:tr>
              <a:tr h="496191">
                <a:tc>
                  <a:txBody>
                    <a:bodyPr/>
                    <a:lstStyle/>
                    <a:p>
                      <a:pPr marL="0" indent="0" algn="r">
                        <a:buNone/>
                      </a:pPr>
                      <a:r>
                        <a:rPr lang="pt-BR" sz="1400" b="1" kern="1200" dirty="0">
                          <a:solidFill>
                            <a:schemeClr val="tx1"/>
                          </a:solidFill>
                          <a:latin typeface="+mn-lt"/>
                          <a:ea typeface="+mn-ea"/>
                          <a:cs typeface="+mn-cs"/>
                        </a:rPr>
                        <a:t>Valor Total em 60 meses/ 5 anos: </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dirty="0">
                          <a:highlight>
                            <a:srgbClr val="FFFF00"/>
                          </a:highlight>
                        </a:rPr>
                        <a:t>4.764.462,48</a:t>
                      </a:r>
                      <a:endParaRPr lang="pt-BR" sz="1400" b="1" kern="1200" dirty="0">
                        <a:solidFill>
                          <a:schemeClr val="tx1"/>
                        </a:solidFill>
                        <a:highlight>
                          <a:srgbClr val="FFFF00"/>
                        </a:highlight>
                        <a:latin typeface="+mn-lt"/>
                        <a:ea typeface="+mn-ea"/>
                        <a:cs typeface="+mn-cs"/>
                      </a:endParaRP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a:t>
                      </a:r>
                      <a:r>
                        <a:rPr lang="pt-BR" sz="1400" b="1" kern="1200" dirty="0">
                          <a:solidFill>
                            <a:schemeClr val="dk1"/>
                          </a:solidFill>
                          <a:highlight>
                            <a:srgbClr val="FFFF00"/>
                          </a:highlight>
                          <a:latin typeface="+mn-lt"/>
                          <a:ea typeface="+mn-ea"/>
                          <a:cs typeface="+mn-cs"/>
                        </a:rPr>
                        <a:t>4.359.679,69</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kern="1200" dirty="0">
                          <a:solidFill>
                            <a:schemeClr val="dk1"/>
                          </a:solidFill>
                          <a:latin typeface="+mn-lt"/>
                          <a:ea typeface="+mn-ea"/>
                          <a:cs typeface="+mn-cs"/>
                        </a:rPr>
                        <a:t>R$ </a:t>
                      </a:r>
                      <a:r>
                        <a:rPr lang="pt-BR" sz="1400" b="1" kern="1200" dirty="0">
                          <a:solidFill>
                            <a:schemeClr val="dk1"/>
                          </a:solidFill>
                          <a:highlight>
                            <a:srgbClr val="FFFF00"/>
                          </a:highlight>
                          <a:latin typeface="+mn-lt"/>
                          <a:ea typeface="+mn-ea"/>
                          <a:cs typeface="+mn-cs"/>
                        </a:rPr>
                        <a:t>2.059.468,47</a:t>
                      </a:r>
                    </a:p>
                  </a:txBody>
                  <a:tcPr anchor="b"/>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400" b="1" dirty="0"/>
                        <a:t>Não detalhado.</a:t>
                      </a:r>
                    </a:p>
                  </a:txBody>
                  <a:tcPr anchor="b"/>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pt-BR" sz="1400" b="1" dirty="0"/>
                        <a:t>R$ </a:t>
                      </a:r>
                      <a:r>
                        <a:rPr lang="pt-BR" sz="1400" b="1" dirty="0">
                          <a:highlight>
                            <a:srgbClr val="FFFF00"/>
                          </a:highlight>
                        </a:rPr>
                        <a:t>1.535.750,28</a:t>
                      </a:r>
                      <a:endParaRPr lang="pt-BR" sz="1400" b="1" kern="1200" dirty="0">
                        <a:solidFill>
                          <a:schemeClr val="tx1"/>
                        </a:solidFill>
                        <a:highlight>
                          <a:srgbClr val="FFFF00"/>
                        </a:highlight>
                        <a:latin typeface="+mn-lt"/>
                        <a:ea typeface="+mn-ea"/>
                        <a:cs typeface="+mn-cs"/>
                      </a:endParaRPr>
                    </a:p>
                  </a:txBody>
                  <a:tcPr anchor="b"/>
                </a:tc>
                <a:extLst>
                  <a:ext uri="{0D108BD9-81ED-4DB2-BD59-A6C34878D82A}">
                    <a16:rowId xmlns:a16="http://schemas.microsoft.com/office/drawing/2014/main" val="2803523279"/>
                  </a:ext>
                </a:extLst>
              </a:tr>
            </a:tbl>
          </a:graphicData>
        </a:graphic>
      </p:graphicFrame>
      <p:sp>
        <p:nvSpPr>
          <p:cNvPr id="2" name="Espaço Reservado para Rodapé 1">
            <a:extLst>
              <a:ext uri="{FF2B5EF4-FFF2-40B4-BE49-F238E27FC236}">
                <a16:creationId xmlns:a16="http://schemas.microsoft.com/office/drawing/2014/main" id="{0C20A443-1B95-E392-CE8F-2079394B9E4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460531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B5E725BA-4924-8D3C-D3FD-0DDDD4D5B95E}"/>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BED57AD-9286-85D9-B322-8146A2D75508}"/>
              </a:ext>
            </a:extLst>
          </p:cNvPr>
          <p:cNvSpPr txBox="1">
            <a:spLocks noGrp="1"/>
          </p:cNvSpPr>
          <p:nvPr>
            <p:ph type="title"/>
          </p:nvPr>
        </p:nvSpPr>
        <p:spPr>
          <a:xfrm>
            <a:off x="283029" y="412638"/>
            <a:ext cx="8232321"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64" name="Google Shape;264;g2207cedb8ab_0_0">
            <a:extLst>
              <a:ext uri="{FF2B5EF4-FFF2-40B4-BE49-F238E27FC236}">
                <a16:creationId xmlns:a16="http://schemas.microsoft.com/office/drawing/2014/main" id="{78D05B05-CA7E-83A7-5133-5B05C172BE4A}"/>
              </a:ext>
            </a:extLst>
          </p:cNvPr>
          <p:cNvSpPr txBox="1">
            <a:spLocks noGrp="1"/>
          </p:cNvSpPr>
          <p:nvPr>
            <p:ph idx="1"/>
          </p:nvPr>
        </p:nvSpPr>
        <p:spPr>
          <a:xfrm>
            <a:off x="283029" y="1317172"/>
            <a:ext cx="8599713" cy="1088572"/>
          </a:xfrm>
          <a:prstGeom prst="rect">
            <a:avLst/>
          </a:prstGeom>
          <a:noFill/>
          <a:ln>
            <a:noFill/>
          </a:ln>
        </p:spPr>
        <p:txBody>
          <a:bodyPr spcFirstLastPara="1" vert="horz" wrap="square" lIns="68569" tIns="34275" rIns="68569" bIns="34275" rtlCol="0" anchor="t" anchorCtr="0">
            <a:normAutofit/>
          </a:bodyPr>
          <a:lstStyle/>
          <a:p>
            <a:pPr marL="0" indent="0">
              <a:lnSpc>
                <a:spcPct val="115000"/>
              </a:lnSpc>
              <a:spcAft>
                <a:spcPts val="800"/>
              </a:spcAft>
              <a:buNone/>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Resumo de Propostas </a:t>
            </a:r>
            <a:r>
              <a:rPr lang="pt-BR" sz="2400" kern="100" dirty="0">
                <a:latin typeface="Aptos" panose="020B0004020202020204" pitchFamily="34" charset="0"/>
                <a:ea typeface="Aptos" panose="020B0004020202020204" pitchFamily="34" charset="0"/>
                <a:cs typeface="Times New Roman" panose="02020603050405020304" pitchFamily="18" charset="0"/>
              </a:rPr>
              <a:t>para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Melhorias no G-</a:t>
            </a:r>
            <a:r>
              <a:rPr lang="pt-BR" sz="2400" kern="100" dirty="0" err="1">
                <a:effectLst/>
                <a:latin typeface="Aptos" panose="020B0004020202020204" pitchFamily="34" charset="0"/>
                <a:ea typeface="Aptos" panose="020B0004020202020204" pitchFamily="34" charset="0"/>
                <a:cs typeface="Times New Roman" panose="02020603050405020304" pitchFamily="18" charset="0"/>
              </a:rPr>
              <a:t>Hosp</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a:t>
            </a:r>
          </a:p>
          <a:p>
            <a:pPr marL="0" indent="0" algn="ctr">
              <a:buNone/>
            </a:pPr>
            <a:endParaRPr dirty="0"/>
          </a:p>
        </p:txBody>
      </p:sp>
      <p:sp>
        <p:nvSpPr>
          <p:cNvPr id="2" name="Google Shape;264;g2207cedb8ab_0_0">
            <a:extLst>
              <a:ext uri="{FF2B5EF4-FFF2-40B4-BE49-F238E27FC236}">
                <a16:creationId xmlns:a16="http://schemas.microsoft.com/office/drawing/2014/main" id="{D68A8341-4A12-7ECC-410A-A1108155B382}"/>
              </a:ext>
            </a:extLst>
          </p:cNvPr>
          <p:cNvSpPr txBox="1">
            <a:spLocks/>
          </p:cNvSpPr>
          <p:nvPr/>
        </p:nvSpPr>
        <p:spPr>
          <a:xfrm>
            <a:off x="283029" y="2271353"/>
            <a:ext cx="4288971" cy="431450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 Melhorias na visualização de laudos e resultados de exames</a:t>
            </a:r>
            <a:endParaRPr lang="pt-BR" sz="6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Integração com </a:t>
            </a:r>
            <a:r>
              <a:rPr lang="pt-BR" sz="6400" kern="100" dirty="0" err="1">
                <a:effectLst/>
                <a:latin typeface="Aptos" panose="020B0004020202020204" pitchFamily="34" charset="0"/>
                <a:ea typeface="Aptos" panose="020B0004020202020204" pitchFamily="34" charset="0"/>
                <a:cs typeface="Times New Roman" panose="02020603050405020304" pitchFamily="18" charset="0"/>
              </a:rPr>
              <a:t>AnimaTI</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e sistema de laboratório.</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Facilitação do acesso a laudos dentro do prontuário do paciente.</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30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2. Sistema mais ágil</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Monitoramento contínuo do tempo de resposta do sistema.</a:t>
            </a:r>
          </a:p>
          <a:p>
            <a:pPr marL="0" lvl="0" indent="0">
              <a:lnSpc>
                <a:spcPct val="120000"/>
              </a:lnSpc>
              <a:spcAft>
                <a:spcPts val="800"/>
              </a:spcAft>
              <a:buSzPts val="1000"/>
              <a:buNone/>
              <a:tabLst>
                <a:tab pos="457200" algn="l"/>
              </a:tabLst>
            </a:pPr>
            <a:r>
              <a:rPr lang="pt-BR" sz="6400" kern="100" dirty="0">
                <a:effectLst/>
                <a:latin typeface="Aptos" panose="020B0004020202020204" pitchFamily="34" charset="0"/>
                <a:ea typeface="Aptos" panose="020B0004020202020204" pitchFamily="34" charset="0"/>
                <a:cs typeface="Times New Roman" panose="02020603050405020304" pitchFamily="18" charset="0"/>
              </a:rPr>
              <a:t>Identificação de pontos de lentidão para otimizações.</a:t>
            </a:r>
          </a:p>
          <a:p>
            <a:pPr marL="0" lvl="0" indent="0">
              <a:lnSpc>
                <a:spcPct val="120000"/>
              </a:lnSpc>
              <a:spcAft>
                <a:spcPts val="800"/>
              </a:spcAft>
              <a:buSzPts val="1000"/>
              <a:buNone/>
              <a:tabLst>
                <a:tab pos="457200" algn="l"/>
              </a:tabLst>
            </a:pPr>
            <a:r>
              <a:rPr lang="pt-BR" sz="6400" b="1" kern="100" dirty="0">
                <a:effectLst/>
                <a:latin typeface="Aptos" panose="020B0004020202020204" pitchFamily="34" charset="0"/>
                <a:ea typeface="Aptos" panose="020B0004020202020204" pitchFamily="34" charset="0"/>
                <a:cs typeface="Times New Roman" panose="02020603050405020304" pitchFamily="18" charset="0"/>
              </a:rPr>
              <a:t>Horas estimadas:</a:t>
            </a:r>
            <a:r>
              <a:rPr lang="pt-BR" sz="6400" kern="100" dirty="0">
                <a:effectLst/>
                <a:latin typeface="Aptos" panose="020B0004020202020204" pitchFamily="34" charset="0"/>
                <a:ea typeface="Aptos" panose="020B0004020202020204" pitchFamily="34" charset="0"/>
                <a:cs typeface="Times New Roman" panose="02020603050405020304" pitchFamily="18" charset="0"/>
              </a:rPr>
              <a:t> Indefinido</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E53B6854-4D14-D2A7-AF48-ACD686FD8E57}"/>
              </a:ext>
            </a:extLst>
          </p:cNvPr>
          <p:cNvSpPr txBox="1">
            <a:spLocks/>
          </p:cNvSpPr>
          <p:nvPr/>
        </p:nvSpPr>
        <p:spPr>
          <a:xfrm>
            <a:off x="4572000" y="2271354"/>
            <a:ext cx="4288971" cy="4314504"/>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3. Melhorias para Pronto Socorro (PS)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Otimização no atestado de afastamento.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Adaptação das telas para tornar o fluxo de trabalho mais eficiente.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Melhoria na visualização da anamnese no prontuário.</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4. Melhorias no fluxo do PS (Amarrar processos)</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Implementação de verificações para garantir que alta médica e impressões sejam processadas corretamente.</a:t>
            </a:r>
          </a:p>
          <a:p>
            <a:pPr marL="0" lvl="0" indent="0">
              <a:lnSpc>
                <a:spcPct val="120000"/>
              </a:lnSpc>
              <a:spcAft>
                <a:spcPts val="800"/>
              </a:spcAft>
              <a:buSzPts val="1000"/>
              <a:buNone/>
              <a:tabLst>
                <a:tab pos="457200" algn="l"/>
              </a:tabLst>
            </a:pPr>
            <a:r>
              <a:rPr lang="pt-BR" sz="6400" b="1" kern="100" dirty="0">
                <a:latin typeface="Aptos" panose="020B0004020202020204" pitchFamily="34" charset="0"/>
                <a:cs typeface="Times New Roman" panose="02020603050405020304" pitchFamily="18" charset="0"/>
              </a:rPr>
              <a:t>Horas estimadas: 120</a:t>
            </a:r>
          </a:p>
          <a:p>
            <a:pPr marL="0" indent="0" algn="ctr">
              <a:buFont typeface="Arial"/>
              <a:buNone/>
            </a:pPr>
            <a:endParaRPr lang="pt-BR" dirty="0"/>
          </a:p>
        </p:txBody>
      </p:sp>
    </p:spTree>
    <p:extLst>
      <p:ext uri="{BB962C8B-B14F-4D97-AF65-F5344CB8AC3E}">
        <p14:creationId xmlns:p14="http://schemas.microsoft.com/office/powerpoint/2010/main" val="3908771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0516A-6407-8DAE-CCF2-4C4688C67DC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6A054C-7FC7-7109-9967-5CF522694712}"/>
              </a:ext>
            </a:extLst>
          </p:cNvPr>
          <p:cNvSpPr>
            <a:spLocks noGrp="1"/>
          </p:cNvSpPr>
          <p:nvPr>
            <p:ph type="title"/>
          </p:nvPr>
        </p:nvSpPr>
        <p:spPr>
          <a:xfrm>
            <a:off x="985724" y="596496"/>
            <a:ext cx="7311969" cy="1618489"/>
          </a:xfrm>
        </p:spPr>
        <p:txBody>
          <a:bodyPr anchor="ctr">
            <a:normAutofit/>
          </a:bodyPr>
          <a:lstStyle/>
          <a:p>
            <a:r>
              <a:rPr lang="pt-BR" sz="5400" b="1" dirty="0"/>
              <a:t>Back Office Hospitalar </a:t>
            </a:r>
          </a:p>
        </p:txBody>
      </p:sp>
      <p:sp>
        <p:nvSpPr>
          <p:cNvPr id="4" name="Espaço Reservado para Rodapé 3">
            <a:extLst>
              <a:ext uri="{FF2B5EF4-FFF2-40B4-BE49-F238E27FC236}">
                <a16:creationId xmlns:a16="http://schemas.microsoft.com/office/drawing/2014/main" id="{13017A51-0995-01F2-73A2-44D59D6247A2}"/>
              </a:ext>
            </a:extLst>
          </p:cNvPr>
          <p:cNvSpPr>
            <a:spLocks noGrp="1"/>
          </p:cNvSpPr>
          <p:nvPr>
            <p:ph type="ftr" sz="quarter" idx="11"/>
          </p:nvPr>
        </p:nvSpPr>
        <p:spPr>
          <a:xfrm rot="5400000">
            <a:off x="-1781124" y="3246436"/>
            <a:ext cx="4205910" cy="365125"/>
          </a:xfrm>
        </p:spPr>
        <p:txBody>
          <a:bodyPr anchor="t">
            <a:normAutofit/>
          </a:bodyPr>
          <a:lstStyle/>
          <a:p>
            <a:pPr algn="l">
              <a:spcAft>
                <a:spcPts val="600"/>
              </a:spcAft>
            </a:pPr>
            <a:r>
              <a:rPr lang="en-US" sz="1000">
                <a:solidFill>
                  <a:schemeClr val="tx1">
                    <a:lumMod val="85000"/>
                    <a:lumOff val="15000"/>
                  </a:schemeClr>
                </a:solidFill>
              </a:rPr>
              <a:t>ALVF – Associação Hospitalar Lenoir Vargas Ferreira</a:t>
            </a:r>
          </a:p>
        </p:txBody>
      </p:sp>
      <p:sp>
        <p:nvSpPr>
          <p:cNvPr id="3" name="Espaço Reservado para Conteúdo 2">
            <a:extLst>
              <a:ext uri="{FF2B5EF4-FFF2-40B4-BE49-F238E27FC236}">
                <a16:creationId xmlns:a16="http://schemas.microsoft.com/office/drawing/2014/main" id="{0FFA1B1B-24AE-6C90-B4C9-D09C8869B6F3}"/>
              </a:ext>
            </a:extLst>
          </p:cNvPr>
          <p:cNvSpPr>
            <a:spLocks noGrp="1"/>
          </p:cNvSpPr>
          <p:nvPr>
            <p:ph idx="1"/>
          </p:nvPr>
        </p:nvSpPr>
        <p:spPr>
          <a:xfrm>
            <a:off x="963930" y="2071869"/>
            <a:ext cx="7531888" cy="3697996"/>
          </a:xfrm>
        </p:spPr>
        <p:txBody>
          <a:bodyPr anchor="t">
            <a:normAutofit/>
          </a:bodyPr>
          <a:lstStyle/>
          <a:p>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Processos e ferramentas </a:t>
            </a:r>
            <a:r>
              <a:rPr lang="pt-BR" sz="1900" dirty="0">
                <a:latin typeface="Arial" panose="020B0604020202020204" pitchFamily="34" charset="0"/>
                <a:cs typeface="Arial" panose="020B0604020202020204" pitchFamily="34" charset="0"/>
              </a:rPr>
              <a:t>que gerenciam </a:t>
            </a:r>
            <a:r>
              <a:rPr lang="pt-BR" sz="1900" b="1" dirty="0">
                <a:latin typeface="Arial" panose="020B0604020202020204" pitchFamily="34" charset="0"/>
                <a:cs typeface="Arial" panose="020B0604020202020204" pitchFamily="34" charset="0"/>
              </a:rPr>
              <a:t>operações internas e administrativas</a:t>
            </a:r>
            <a:r>
              <a:rPr lang="pt-BR" sz="1900" dirty="0">
                <a:latin typeface="Arial" panose="020B0604020202020204" pitchFamily="34" charset="0"/>
                <a:cs typeface="Arial" panose="020B0604020202020204" pitchFamily="34" charset="0"/>
              </a:rPr>
              <a:t>, sem o contato direto com os pacientes. Compreende </a:t>
            </a:r>
            <a:r>
              <a:rPr lang="pt-BR" sz="1900" b="1" dirty="0">
                <a:latin typeface="Arial" panose="020B0604020202020204" pitchFamily="34" charset="0"/>
                <a:cs typeface="Arial" panose="020B0604020202020204" pitchFamily="34" charset="0"/>
              </a:rPr>
              <a:t>finanças</a:t>
            </a:r>
            <a:r>
              <a:rPr lang="pt-BR" sz="1900" dirty="0">
                <a:latin typeface="Arial" panose="020B0604020202020204" pitchFamily="34" charset="0"/>
                <a:cs typeface="Arial" panose="020B0604020202020204" pitchFamily="34" charset="0"/>
              </a:rPr>
              <a:t>, </a:t>
            </a:r>
            <a:r>
              <a:rPr lang="pt-BR" sz="1900" b="1" dirty="0">
                <a:latin typeface="Arial" panose="020B0604020202020204" pitchFamily="34" charset="0"/>
                <a:cs typeface="Arial" panose="020B0604020202020204" pitchFamily="34" charset="0"/>
              </a:rPr>
              <a:t>recursos humanos, logística, faturamento, controle de estoque, gestão de contratos e etc...</a:t>
            </a:r>
          </a:p>
          <a:p>
            <a:r>
              <a:rPr lang="pt-BR" sz="1900" dirty="0">
                <a:latin typeface="Arial" panose="020B0604020202020204" pitchFamily="34" charset="0"/>
                <a:cs typeface="Arial" panose="020B0604020202020204" pitchFamily="34" charset="0"/>
              </a:rPr>
              <a:t>	Permite que profissionais se concentrem em </a:t>
            </a:r>
            <a:r>
              <a:rPr lang="pt-BR" sz="1900" b="1" dirty="0">
                <a:latin typeface="Arial" panose="020B0604020202020204" pitchFamily="34" charset="0"/>
                <a:cs typeface="Arial" panose="020B0604020202020204" pitchFamily="34" charset="0"/>
              </a:rPr>
              <a:t>atividades estratégicas</a:t>
            </a:r>
            <a:r>
              <a:rPr lang="pt-BR" sz="1900" dirty="0">
                <a:latin typeface="Arial" panose="020B0604020202020204" pitchFamily="34" charset="0"/>
                <a:cs typeface="Arial" panose="020B0604020202020204" pitchFamily="34" charset="0"/>
              </a:rPr>
              <a:t>, para a </a:t>
            </a:r>
            <a:r>
              <a:rPr lang="pt-BR" sz="1900" b="1" dirty="0">
                <a:latin typeface="Arial" panose="020B0604020202020204" pitchFamily="34" charset="0"/>
                <a:cs typeface="Arial" panose="020B0604020202020204" pitchFamily="34" charset="0"/>
              </a:rPr>
              <a:t>produtividade</a:t>
            </a:r>
            <a:r>
              <a:rPr lang="pt-BR" sz="1900" dirty="0">
                <a:latin typeface="Arial" panose="020B0604020202020204" pitchFamily="34" charset="0"/>
                <a:cs typeface="Arial" panose="020B0604020202020204" pitchFamily="34" charset="0"/>
              </a:rPr>
              <a:t> e a </a:t>
            </a:r>
            <a:r>
              <a:rPr lang="pt-BR" sz="1900" b="1" dirty="0">
                <a:latin typeface="Arial" panose="020B0604020202020204" pitchFamily="34" charset="0"/>
                <a:cs typeface="Arial" panose="020B0604020202020204" pitchFamily="34" charset="0"/>
              </a:rPr>
              <a:t>qualidade dos serviços prestados</a:t>
            </a:r>
            <a:r>
              <a:rPr lang="pt-BR" sz="19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51197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C077CBE4-C779-B3B2-217D-2BC24BB52385}"/>
              </a:ext>
            </a:extLst>
          </p:cNvPr>
          <p:cNvSpPr/>
          <p:nvPr/>
        </p:nvSpPr>
        <p:spPr>
          <a:xfrm>
            <a:off x="934927" y="3134075"/>
            <a:ext cx="1857634"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Lavanderia</a:t>
            </a:r>
          </a:p>
        </p:txBody>
      </p:sp>
      <p:sp>
        <p:nvSpPr>
          <p:cNvPr id="2" name="Título 1">
            <a:extLst>
              <a:ext uri="{FF2B5EF4-FFF2-40B4-BE49-F238E27FC236}">
                <a16:creationId xmlns:a16="http://schemas.microsoft.com/office/drawing/2014/main" id="{C704905E-AB91-0314-49EB-07F0C0B29C21}"/>
              </a:ext>
            </a:extLst>
          </p:cNvPr>
          <p:cNvSpPr>
            <a:spLocks noGrp="1"/>
          </p:cNvSpPr>
          <p:nvPr>
            <p:ph type="title"/>
          </p:nvPr>
        </p:nvSpPr>
        <p:spPr>
          <a:xfrm>
            <a:off x="628650" y="287050"/>
            <a:ext cx="7886700" cy="408595"/>
          </a:xfrm>
        </p:spPr>
        <p:txBody>
          <a:bodyPr>
            <a:normAutofit fontScale="90000"/>
          </a:bodyPr>
          <a:lstStyle/>
          <a:p>
            <a:pPr algn="ctr"/>
            <a:r>
              <a:rPr lang="pt-BR" b="1" dirty="0"/>
              <a:t>“Front Office" e “Back Offices"</a:t>
            </a:r>
          </a:p>
        </p:txBody>
      </p:sp>
      <p:sp>
        <p:nvSpPr>
          <p:cNvPr id="4" name="Elipse 3">
            <a:extLst>
              <a:ext uri="{FF2B5EF4-FFF2-40B4-BE49-F238E27FC236}">
                <a16:creationId xmlns:a16="http://schemas.microsoft.com/office/drawing/2014/main" id="{441A2602-64E9-4076-273B-B771798BC6C5}"/>
              </a:ext>
            </a:extLst>
          </p:cNvPr>
          <p:cNvSpPr/>
          <p:nvPr/>
        </p:nvSpPr>
        <p:spPr>
          <a:xfrm>
            <a:off x="2172794" y="1712670"/>
            <a:ext cx="4434859" cy="198308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Front office Hospitalar</a:t>
            </a:r>
          </a:p>
        </p:txBody>
      </p:sp>
      <p:sp>
        <p:nvSpPr>
          <p:cNvPr id="5" name="Elipse 4">
            <a:extLst>
              <a:ext uri="{FF2B5EF4-FFF2-40B4-BE49-F238E27FC236}">
                <a16:creationId xmlns:a16="http://schemas.microsoft.com/office/drawing/2014/main" id="{34E8240E-9204-8392-D6C6-BF9DE7517B17}"/>
              </a:ext>
            </a:extLst>
          </p:cNvPr>
          <p:cNvSpPr/>
          <p:nvPr/>
        </p:nvSpPr>
        <p:spPr>
          <a:xfrm>
            <a:off x="1088831" y="137193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Governança e Compliance</a:t>
            </a:r>
            <a:endParaRPr lang="pt-BR" sz="1400" b="1" dirty="0">
              <a:solidFill>
                <a:schemeClr val="tx1"/>
              </a:solidFill>
            </a:endParaRPr>
          </a:p>
        </p:txBody>
      </p:sp>
      <p:sp>
        <p:nvSpPr>
          <p:cNvPr id="6" name="Elipse 5">
            <a:extLst>
              <a:ext uri="{FF2B5EF4-FFF2-40B4-BE49-F238E27FC236}">
                <a16:creationId xmlns:a16="http://schemas.microsoft.com/office/drawing/2014/main" id="{1ADB9C70-2C8C-03DE-C1CD-5913DB5990D3}"/>
              </a:ext>
            </a:extLst>
          </p:cNvPr>
          <p:cNvSpPr/>
          <p:nvPr/>
        </p:nvSpPr>
        <p:spPr>
          <a:xfrm>
            <a:off x="344701" y="2275914"/>
            <a:ext cx="1857633"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Residência</a:t>
            </a:r>
          </a:p>
        </p:txBody>
      </p:sp>
      <p:sp>
        <p:nvSpPr>
          <p:cNvPr id="9" name="Elipse 8">
            <a:extLst>
              <a:ext uri="{FF2B5EF4-FFF2-40B4-BE49-F238E27FC236}">
                <a16:creationId xmlns:a16="http://schemas.microsoft.com/office/drawing/2014/main" id="{FAE7D24A-3D59-30C5-DD77-133F1A040314}"/>
              </a:ext>
            </a:extLst>
          </p:cNvPr>
          <p:cNvSpPr/>
          <p:nvPr/>
        </p:nvSpPr>
        <p:spPr>
          <a:xfrm>
            <a:off x="2560949" y="3620088"/>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Regulação</a:t>
            </a:r>
            <a:r>
              <a:rPr lang="pt-BR" sz="1400" dirty="0"/>
              <a:t> </a:t>
            </a:r>
            <a:endParaRPr lang="pt-BR" sz="1400" b="1" dirty="0">
              <a:solidFill>
                <a:schemeClr val="tx1"/>
              </a:solidFill>
            </a:endParaRPr>
          </a:p>
        </p:txBody>
      </p:sp>
      <p:sp>
        <p:nvSpPr>
          <p:cNvPr id="10" name="Elipse 9">
            <a:extLst>
              <a:ext uri="{FF2B5EF4-FFF2-40B4-BE49-F238E27FC236}">
                <a16:creationId xmlns:a16="http://schemas.microsoft.com/office/drawing/2014/main" id="{F526A085-ACFE-EDCA-0F1D-105445B21CE7}"/>
              </a:ext>
            </a:extLst>
          </p:cNvPr>
          <p:cNvSpPr/>
          <p:nvPr/>
        </p:nvSpPr>
        <p:spPr>
          <a:xfrm>
            <a:off x="5742417" y="32669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Gestão Contábil e Financeira</a:t>
            </a:r>
            <a:endParaRPr lang="pt-BR" sz="1400" b="1" dirty="0">
              <a:solidFill>
                <a:schemeClr val="tx1"/>
              </a:solidFill>
            </a:endParaRPr>
          </a:p>
        </p:txBody>
      </p:sp>
      <p:sp>
        <p:nvSpPr>
          <p:cNvPr id="11" name="Elipse 10">
            <a:extLst>
              <a:ext uri="{FF2B5EF4-FFF2-40B4-BE49-F238E27FC236}">
                <a16:creationId xmlns:a16="http://schemas.microsoft.com/office/drawing/2014/main" id="{58B98F10-7322-58A0-9A8A-0DBD9796447E}"/>
              </a:ext>
            </a:extLst>
          </p:cNvPr>
          <p:cNvSpPr/>
          <p:nvPr/>
        </p:nvSpPr>
        <p:spPr>
          <a:xfrm>
            <a:off x="6607653" y="2410861"/>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Suprimentos</a:t>
            </a:r>
          </a:p>
        </p:txBody>
      </p:sp>
      <p:sp>
        <p:nvSpPr>
          <p:cNvPr id="12" name="Elipse 11">
            <a:extLst>
              <a:ext uri="{FF2B5EF4-FFF2-40B4-BE49-F238E27FC236}">
                <a16:creationId xmlns:a16="http://schemas.microsoft.com/office/drawing/2014/main" id="{39080A77-3822-85BF-14AF-23003172B357}"/>
              </a:ext>
            </a:extLst>
          </p:cNvPr>
          <p:cNvSpPr/>
          <p:nvPr/>
        </p:nvSpPr>
        <p:spPr>
          <a:xfrm>
            <a:off x="2686742" y="907273"/>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Faturamento</a:t>
            </a:r>
          </a:p>
        </p:txBody>
      </p:sp>
      <p:sp>
        <p:nvSpPr>
          <p:cNvPr id="13" name="Elipse 12">
            <a:extLst>
              <a:ext uri="{FF2B5EF4-FFF2-40B4-BE49-F238E27FC236}">
                <a16:creationId xmlns:a16="http://schemas.microsoft.com/office/drawing/2014/main" id="{ED1001E9-D93F-772C-7649-3E829532C28F}"/>
              </a:ext>
            </a:extLst>
          </p:cNvPr>
          <p:cNvSpPr/>
          <p:nvPr/>
        </p:nvSpPr>
        <p:spPr>
          <a:xfrm>
            <a:off x="6098504" y="1483029"/>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RH</a:t>
            </a:r>
          </a:p>
        </p:txBody>
      </p:sp>
      <p:sp>
        <p:nvSpPr>
          <p:cNvPr id="7" name="CaixaDeTexto 6">
            <a:extLst>
              <a:ext uri="{FF2B5EF4-FFF2-40B4-BE49-F238E27FC236}">
                <a16:creationId xmlns:a16="http://schemas.microsoft.com/office/drawing/2014/main" id="{F55F978B-87EA-5166-E8F4-D9E8D1851EDB}"/>
              </a:ext>
            </a:extLst>
          </p:cNvPr>
          <p:cNvSpPr txBox="1"/>
          <p:nvPr/>
        </p:nvSpPr>
        <p:spPr>
          <a:xfrm>
            <a:off x="219982" y="4811122"/>
            <a:ext cx="2466761"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pt-BR" sz="1400" b="1" dirty="0"/>
              <a:t>Exemplos de Empresas Back Offices: </a:t>
            </a:r>
          </a:p>
          <a:p>
            <a:r>
              <a:rPr lang="pt-BR" sz="1400" dirty="0"/>
              <a:t>Q</a:t>
            </a:r>
            <a:r>
              <a:rPr lang="pt-BR" sz="1400" b="1" dirty="0"/>
              <a:t>u</a:t>
            </a:r>
            <a:r>
              <a:rPr lang="pt-BR" sz="1400" dirty="0"/>
              <a:t>estor Chapecó/SC,  </a:t>
            </a:r>
            <a:r>
              <a:rPr lang="pt-BR" sz="1400" dirty="0" err="1"/>
              <a:t>Senior</a:t>
            </a:r>
            <a:r>
              <a:rPr lang="pt-BR" sz="1400" dirty="0"/>
              <a:t>, TOTVS Protheus, SAP Business </a:t>
            </a:r>
            <a:r>
              <a:rPr lang="pt-BR" sz="1400" dirty="0" err="1"/>
              <a:t>One</a:t>
            </a:r>
            <a:r>
              <a:rPr lang="pt-BR" sz="1400" dirty="0"/>
              <a:t>,  </a:t>
            </a:r>
            <a:r>
              <a:rPr lang="pt-BR" sz="1400" dirty="0" err="1"/>
              <a:t>Sankhya</a:t>
            </a:r>
            <a:r>
              <a:rPr lang="pt-BR" sz="1400" dirty="0"/>
              <a:t>, Microsoft Dynamics, Oracle, CIGAME.</a:t>
            </a:r>
          </a:p>
        </p:txBody>
      </p:sp>
      <p:sp>
        <p:nvSpPr>
          <p:cNvPr id="14" name="Elipse 13">
            <a:extLst>
              <a:ext uri="{FF2B5EF4-FFF2-40B4-BE49-F238E27FC236}">
                <a16:creationId xmlns:a16="http://schemas.microsoft.com/office/drawing/2014/main" id="{B4F90534-5381-5584-85A9-C147B5D3E15B}"/>
              </a:ext>
            </a:extLst>
          </p:cNvPr>
          <p:cNvSpPr/>
          <p:nvPr/>
        </p:nvSpPr>
        <p:spPr>
          <a:xfrm>
            <a:off x="4542051" y="952032"/>
            <a:ext cx="1783329" cy="85659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tx1"/>
                </a:solidFill>
              </a:rPr>
              <a:t>BI</a:t>
            </a:r>
          </a:p>
        </p:txBody>
      </p:sp>
      <p:sp>
        <p:nvSpPr>
          <p:cNvPr id="3" name="CaixaDeTexto 2">
            <a:extLst>
              <a:ext uri="{FF2B5EF4-FFF2-40B4-BE49-F238E27FC236}">
                <a16:creationId xmlns:a16="http://schemas.microsoft.com/office/drawing/2014/main" id="{E8C6EFCF-12AF-86E1-805D-6BBB311DB508}"/>
              </a:ext>
            </a:extLst>
          </p:cNvPr>
          <p:cNvSpPr txBox="1"/>
          <p:nvPr/>
        </p:nvSpPr>
        <p:spPr>
          <a:xfrm>
            <a:off x="2884289" y="4731460"/>
            <a:ext cx="6131457" cy="2031325"/>
          </a:xfrm>
          <a:prstGeom prst="rect">
            <a:avLst/>
          </a:prstGeom>
          <a:solidFill>
            <a:schemeClr val="accent2">
              <a:lumMod val="20000"/>
              <a:lumOff val="80000"/>
            </a:schemeClr>
          </a:solidFill>
        </p:spPr>
        <p:txBody>
          <a:bodyPr wrap="square" rtlCol="0">
            <a:spAutoFit/>
          </a:bodyPr>
          <a:lstStyle/>
          <a:p>
            <a:pPr algn="just"/>
            <a:r>
              <a:rPr lang="pt-BR" b="1" dirty="0"/>
              <a:t>“Front Office"</a:t>
            </a:r>
            <a:r>
              <a:rPr lang="pt-BR" dirty="0"/>
              <a:t> e </a:t>
            </a:r>
            <a:r>
              <a:rPr lang="pt-BR" b="1" dirty="0"/>
              <a:t>“Back Offices“ </a:t>
            </a:r>
            <a:r>
              <a:rPr lang="pt-BR" dirty="0"/>
              <a:t>são sistemas que  </a:t>
            </a:r>
            <a:r>
              <a:rPr lang="pt-BR" b="1" dirty="0"/>
              <a:t>interagem</a:t>
            </a:r>
            <a:r>
              <a:rPr lang="pt-BR" dirty="0"/>
              <a:t> por meio de </a:t>
            </a:r>
            <a:r>
              <a:rPr lang="pt-BR" b="1" dirty="0"/>
              <a:t>APIs</a:t>
            </a:r>
            <a:r>
              <a:rPr lang="pt-BR" dirty="0"/>
              <a:t> que </a:t>
            </a:r>
            <a:r>
              <a:rPr lang="pt-BR" b="1" dirty="0"/>
              <a:t>encapsulam</a:t>
            </a:r>
            <a:r>
              <a:rPr lang="pt-BR" dirty="0"/>
              <a:t> </a:t>
            </a:r>
            <a:r>
              <a:rPr lang="pt-BR" b="1" dirty="0"/>
              <a:t>detalhes internos</a:t>
            </a:r>
            <a:r>
              <a:rPr lang="pt-BR" dirty="0"/>
              <a:t>,  </a:t>
            </a:r>
            <a:r>
              <a:rPr lang="pt-BR" b="1" dirty="0"/>
              <a:t>garantindo facilidade, segurança e integridade </a:t>
            </a:r>
            <a:r>
              <a:rPr lang="pt-BR" dirty="0"/>
              <a:t>na troca de informações. </a:t>
            </a:r>
          </a:p>
          <a:p>
            <a:pPr algn="just"/>
            <a:r>
              <a:rPr lang="pt-BR" dirty="0"/>
              <a:t>Essa abordagem padronizada assegura o </a:t>
            </a:r>
            <a:r>
              <a:rPr lang="pt-BR" b="1" dirty="0"/>
              <a:t>fluxo controlado dos processos</a:t>
            </a:r>
            <a:r>
              <a:rPr lang="pt-BR" dirty="0"/>
              <a:t>, promovendo </a:t>
            </a:r>
            <a:r>
              <a:rPr lang="pt-BR" b="1" dirty="0"/>
              <a:t>interoperabilidade</a:t>
            </a:r>
            <a:r>
              <a:rPr lang="pt-BR" dirty="0"/>
              <a:t>, escalabilidade e manutenção eficiente dos sistemas.</a:t>
            </a:r>
          </a:p>
        </p:txBody>
      </p:sp>
      <p:sp>
        <p:nvSpPr>
          <p:cNvPr id="15" name="Elipse 14">
            <a:extLst>
              <a:ext uri="{FF2B5EF4-FFF2-40B4-BE49-F238E27FC236}">
                <a16:creationId xmlns:a16="http://schemas.microsoft.com/office/drawing/2014/main" id="{86ADE0FE-B5B5-62BD-F262-14B5C64533A1}"/>
              </a:ext>
            </a:extLst>
          </p:cNvPr>
          <p:cNvSpPr/>
          <p:nvPr/>
        </p:nvSpPr>
        <p:spPr>
          <a:xfrm>
            <a:off x="4249878" y="3644073"/>
            <a:ext cx="1662500" cy="1032324"/>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Outros...</a:t>
            </a:r>
            <a:r>
              <a:rPr lang="pt-BR" sz="1400" dirty="0"/>
              <a:t> </a:t>
            </a:r>
            <a:endParaRPr lang="pt-BR" sz="1400" b="1" dirty="0">
              <a:solidFill>
                <a:schemeClr val="tx1"/>
              </a:solidFill>
            </a:endParaRPr>
          </a:p>
        </p:txBody>
      </p:sp>
    </p:spTree>
    <p:extLst>
      <p:ext uri="{BB962C8B-B14F-4D97-AF65-F5344CB8AC3E}">
        <p14:creationId xmlns:p14="http://schemas.microsoft.com/office/powerpoint/2010/main" val="2357290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D95EC-0672-DE01-793D-B83BCE6F3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E3F1A-4C66-0C45-FE3D-28FDD3D5E7C0}"/>
              </a:ext>
            </a:extLst>
          </p:cNvPr>
          <p:cNvSpPr>
            <a:spLocks noGrp="1"/>
          </p:cNvSpPr>
          <p:nvPr>
            <p:ph type="title"/>
          </p:nvPr>
        </p:nvSpPr>
        <p:spPr>
          <a:xfrm>
            <a:off x="537982" y="1526427"/>
            <a:ext cx="8106259" cy="3317947"/>
          </a:xfrm>
        </p:spPr>
        <p:txBody>
          <a:bodyPr anchor="ctr">
            <a:normAutofit/>
          </a:bodyPr>
          <a:lstStyle/>
          <a:p>
            <a:pPr algn="ctr"/>
            <a:r>
              <a:rPr lang="pt-BR" sz="6300" b="1" dirty="0"/>
              <a:t>Parcerias</a:t>
            </a:r>
          </a:p>
        </p:txBody>
      </p:sp>
      <p:sp>
        <p:nvSpPr>
          <p:cNvPr id="4" name="Espaço Reservado para Rodapé 3">
            <a:extLst>
              <a:ext uri="{FF2B5EF4-FFF2-40B4-BE49-F238E27FC236}">
                <a16:creationId xmlns:a16="http://schemas.microsoft.com/office/drawing/2014/main" id="{89FA7B33-E48A-CC92-B44A-195836C89F9E}"/>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1013325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6188" y="28368"/>
            <a:ext cx="6179452" cy="1618489"/>
          </a:xfrm>
        </p:spPr>
        <p:txBody>
          <a:bodyPr anchor="ctr">
            <a:normAutofit/>
          </a:bodyPr>
          <a:lstStyle/>
          <a:p>
            <a:r>
              <a:rPr lang="pt-BR" sz="6300" b="1" dirty="0"/>
              <a:t>Institucionais</a:t>
            </a:r>
          </a:p>
        </p:txBody>
      </p:sp>
      <p:sp>
        <p:nvSpPr>
          <p:cNvPr id="3" name="Content Placeholder 2"/>
          <p:cNvSpPr>
            <a:spLocks noGrp="1"/>
          </p:cNvSpPr>
          <p:nvPr>
            <p:ph idx="1"/>
          </p:nvPr>
        </p:nvSpPr>
        <p:spPr>
          <a:xfrm>
            <a:off x="544749" y="1646857"/>
            <a:ext cx="8054502" cy="3576896"/>
          </a:xfrm>
        </p:spPr>
        <p:txBody>
          <a:bodyPr anchor="t">
            <a:noAutofit/>
          </a:bodyPr>
          <a:lstStyle/>
          <a:p>
            <a:pPr lvl="1" algn="just"/>
            <a:r>
              <a:rPr lang="pt-BR" sz="4000" dirty="0"/>
              <a:t> ALVF</a:t>
            </a:r>
          </a:p>
          <a:p>
            <a:pPr lvl="1" algn="just"/>
            <a:r>
              <a:rPr lang="pt-BR" sz="4000" dirty="0"/>
              <a:t> Instituições desenvolvedoras de soluções Tecnológicas Abertas</a:t>
            </a:r>
          </a:p>
          <a:p>
            <a:pPr lvl="1" algn="just"/>
            <a:r>
              <a:rPr lang="pt-BR" sz="4000" dirty="0"/>
              <a:t> Universidades</a:t>
            </a:r>
          </a:p>
          <a:p>
            <a:pPr lvl="1" algn="just"/>
            <a:r>
              <a:rPr lang="pt-BR" sz="4000" dirty="0"/>
              <a:t> Demais Parceiros</a:t>
            </a:r>
            <a:endParaRPr lang="pt-BR" sz="1400" dirty="0"/>
          </a:p>
        </p:txBody>
      </p:sp>
      <p:sp>
        <p:nvSpPr>
          <p:cNvPr id="4" name="Espaço Reservado para Rodapé 3">
            <a:extLst>
              <a:ext uri="{FF2B5EF4-FFF2-40B4-BE49-F238E27FC236}">
                <a16:creationId xmlns:a16="http://schemas.microsoft.com/office/drawing/2014/main" id="{33BDC5E3-D952-DB14-E3CD-E4952083D87D}"/>
              </a:ext>
            </a:extLst>
          </p:cNvPr>
          <p:cNvSpPr>
            <a:spLocks noGrp="1"/>
          </p:cNvSpPr>
          <p:nvPr>
            <p:ph type="ftr" sz="quarter" idx="11"/>
          </p:nvPr>
        </p:nvSpPr>
        <p:spPr>
          <a:xfrm>
            <a:off x="3028950" y="6231192"/>
            <a:ext cx="3086100" cy="365125"/>
          </a:xfrm>
        </p:spPr>
        <p:txBody>
          <a:bodyPr/>
          <a:lstStyle/>
          <a:p>
            <a:r>
              <a:rPr lang="en-US" dirty="0"/>
              <a:t>ALVF – </a:t>
            </a:r>
            <a:r>
              <a:rPr lang="en-US" dirty="0" err="1"/>
              <a:t>Associação</a:t>
            </a:r>
            <a:r>
              <a:rPr lang="en-US" dirty="0"/>
              <a:t> </a:t>
            </a:r>
            <a:r>
              <a:rPr lang="en-US" dirty="0" err="1"/>
              <a:t>Hospitalar</a:t>
            </a:r>
            <a:r>
              <a:rPr lang="en-US" dirty="0"/>
              <a:t> Lenoir Vargas Ferreira</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9FC3A-7914-9C62-FD86-53F384B594F0}"/>
              </a:ext>
            </a:extLst>
          </p:cNvPr>
          <p:cNvSpPr>
            <a:spLocks noGrp="1"/>
          </p:cNvSpPr>
          <p:nvPr>
            <p:ph type="title"/>
          </p:nvPr>
        </p:nvSpPr>
        <p:spPr>
          <a:xfrm>
            <a:off x="628650" y="365126"/>
            <a:ext cx="7886700" cy="802193"/>
          </a:xfrm>
        </p:spPr>
        <p:txBody>
          <a:bodyPr/>
          <a:lstStyle/>
          <a:p>
            <a:pPr algn="ctr"/>
            <a:r>
              <a:rPr lang="pt-BR" b="1" i="0" dirty="0">
                <a:effectLst/>
                <a:latin typeface="Google Sans"/>
              </a:rPr>
              <a:t>Inovação aberta </a:t>
            </a:r>
            <a:endParaRPr lang="pt-BR" b="1" dirty="0"/>
          </a:p>
        </p:txBody>
      </p:sp>
      <p:sp>
        <p:nvSpPr>
          <p:cNvPr id="3" name="Espaço Reservado para Conteúdo 2">
            <a:extLst>
              <a:ext uri="{FF2B5EF4-FFF2-40B4-BE49-F238E27FC236}">
                <a16:creationId xmlns:a16="http://schemas.microsoft.com/office/drawing/2014/main" id="{2F6FA783-642E-B450-2493-F2F17BF92ED9}"/>
              </a:ext>
            </a:extLst>
          </p:cNvPr>
          <p:cNvSpPr>
            <a:spLocks noGrp="1"/>
          </p:cNvSpPr>
          <p:nvPr>
            <p:ph idx="1"/>
          </p:nvPr>
        </p:nvSpPr>
        <p:spPr>
          <a:xfrm>
            <a:off x="252919" y="1167319"/>
            <a:ext cx="8628433" cy="5009644"/>
          </a:xfrm>
        </p:spPr>
        <p:txBody>
          <a:bodyPr>
            <a:normAutofit/>
          </a:bodyPr>
          <a:lstStyle/>
          <a:p>
            <a:r>
              <a:rPr lang="pt-BR" sz="2400" dirty="0"/>
              <a:t>Estratégia de gestão que envolve a colaboração entre </a:t>
            </a:r>
            <a:r>
              <a:rPr lang="pt-BR" sz="2400" b="1" dirty="0"/>
              <a:t>empresas</a:t>
            </a:r>
            <a:r>
              <a:rPr lang="pt-BR" sz="2400" dirty="0"/>
              <a:t>, </a:t>
            </a:r>
            <a:r>
              <a:rPr lang="pt-BR" sz="2400" b="1" dirty="0"/>
              <a:t>universidades</a:t>
            </a:r>
            <a:r>
              <a:rPr lang="pt-BR" sz="2400" dirty="0"/>
              <a:t>, startups e outras instituições. </a:t>
            </a:r>
          </a:p>
          <a:p>
            <a:r>
              <a:rPr lang="pt-BR" sz="2400" dirty="0"/>
              <a:t>Objetivo: criar </a:t>
            </a:r>
            <a:r>
              <a:rPr lang="pt-BR" sz="2400" b="1" dirty="0"/>
              <a:t>soluções inovadoras e competitivas</a:t>
            </a:r>
            <a:r>
              <a:rPr lang="pt-BR" sz="2400" dirty="0"/>
              <a:t>. </a:t>
            </a:r>
          </a:p>
          <a:p>
            <a:r>
              <a:rPr lang="pt-BR" sz="2400" dirty="0"/>
              <a:t>Vantagens:</a:t>
            </a:r>
          </a:p>
          <a:p>
            <a:pPr lvl="1"/>
            <a:r>
              <a:rPr lang="pt-BR" sz="2000" dirty="0"/>
              <a:t>Aceleração do desenvolvimento de produtos e serviços;</a:t>
            </a:r>
          </a:p>
          <a:p>
            <a:pPr lvl="1"/>
            <a:r>
              <a:rPr lang="pt-BR" sz="2000" dirty="0"/>
              <a:t>Acesso a novos mercados;</a:t>
            </a:r>
          </a:p>
          <a:p>
            <a:pPr lvl="1"/>
            <a:r>
              <a:rPr lang="pt-BR" sz="2000" dirty="0"/>
              <a:t>Diversificação de ideias;</a:t>
            </a:r>
          </a:p>
          <a:p>
            <a:pPr lvl="1"/>
            <a:r>
              <a:rPr lang="pt-BR" sz="2000" dirty="0"/>
              <a:t>Otimização de processos;</a:t>
            </a:r>
          </a:p>
          <a:p>
            <a:pPr lvl="1"/>
            <a:r>
              <a:rPr lang="pt-BR" sz="2000" dirty="0"/>
              <a:t>Potencialização da criatividade e eficiência;</a:t>
            </a:r>
          </a:p>
          <a:p>
            <a:pPr lvl="1"/>
            <a:r>
              <a:rPr lang="pt-BR" sz="2000" dirty="0"/>
              <a:t>Diluição do risco inerente ao processo de inovação;</a:t>
            </a:r>
          </a:p>
          <a:p>
            <a:pPr lvl="1"/>
            <a:r>
              <a:rPr lang="pt-BR" sz="2000" dirty="0"/>
              <a:t>Impulso ao crescimento econômico;</a:t>
            </a:r>
          </a:p>
          <a:p>
            <a:pPr lvl="1"/>
            <a:r>
              <a:rPr lang="pt-BR" sz="2000" dirty="0"/>
              <a:t>Geração de empregos;</a:t>
            </a:r>
          </a:p>
          <a:p>
            <a:pPr lvl="1"/>
            <a:r>
              <a:rPr lang="pt-BR" sz="2000" dirty="0"/>
              <a:t>Promoção do desenvolvimento sustentável.</a:t>
            </a:r>
          </a:p>
        </p:txBody>
      </p:sp>
      <p:sp>
        <p:nvSpPr>
          <p:cNvPr id="4" name="Espaço Reservado para Rodapé 3">
            <a:extLst>
              <a:ext uri="{FF2B5EF4-FFF2-40B4-BE49-F238E27FC236}">
                <a16:creationId xmlns:a16="http://schemas.microsoft.com/office/drawing/2014/main" id="{7425800C-7FEE-74C8-CBB7-12DC49E79C0A}"/>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587763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CAAEE-096A-9F1A-23D4-C12209F718D3}"/>
              </a:ext>
            </a:extLst>
          </p:cNvPr>
          <p:cNvSpPr>
            <a:spLocks noGrp="1"/>
          </p:cNvSpPr>
          <p:nvPr>
            <p:ph type="title"/>
          </p:nvPr>
        </p:nvSpPr>
        <p:spPr/>
        <p:txBody>
          <a:bodyPr/>
          <a:lstStyle/>
          <a:p>
            <a:pPr algn="ctr"/>
            <a:r>
              <a:rPr lang="pt-BR" b="1" dirty="0">
                <a:latin typeface="Google Sans"/>
              </a:rPr>
              <a:t>Termos de Cooperação</a:t>
            </a:r>
          </a:p>
        </p:txBody>
      </p:sp>
      <p:sp>
        <p:nvSpPr>
          <p:cNvPr id="3" name="Espaço Reservado para Conteúdo 2">
            <a:extLst>
              <a:ext uri="{FF2B5EF4-FFF2-40B4-BE49-F238E27FC236}">
                <a16:creationId xmlns:a16="http://schemas.microsoft.com/office/drawing/2014/main" id="{7A4628D8-C01B-8E14-84B4-574DBA2A21EA}"/>
              </a:ext>
            </a:extLst>
          </p:cNvPr>
          <p:cNvSpPr>
            <a:spLocks noGrp="1"/>
          </p:cNvSpPr>
          <p:nvPr>
            <p:ph idx="1"/>
          </p:nvPr>
        </p:nvSpPr>
        <p:spPr>
          <a:xfrm>
            <a:off x="628650" y="1410511"/>
            <a:ext cx="7886700" cy="4766452"/>
          </a:xfrm>
        </p:spPr>
        <p:txBody>
          <a:bodyPr/>
          <a:lstStyle/>
          <a:p>
            <a:endParaRPr lang="pt-BR" dirty="0"/>
          </a:p>
          <a:p>
            <a:r>
              <a:rPr lang="pt-BR" sz="1200" b="1" dirty="0"/>
              <a:t>420/2024</a:t>
            </a:r>
            <a:r>
              <a:rPr lang="pt-BR" sz="1200" dirty="0"/>
              <a:t> - TERMO DE COOPERAÇÃO QUE ENTRE SI CELEBRAM A UNIVERSIDADE COMUNITÁRIA DA REGIÃO DE CHAPECÓ - </a:t>
            </a:r>
            <a:r>
              <a:rPr lang="pt-BR" sz="1200" b="1" dirty="0"/>
              <a:t>UNOCHAPECÓ</a:t>
            </a:r>
            <a:r>
              <a:rPr lang="pt-BR" sz="1200" dirty="0"/>
              <a:t> E ASSOCIAÇÃO HOSPITALAR LENOIR VARGAS FERREIRA -</a:t>
            </a:r>
            <a:r>
              <a:rPr lang="pt-BR" sz="1200" b="1" dirty="0"/>
              <a:t>ALVF</a:t>
            </a:r>
            <a:r>
              <a:rPr lang="pt-BR" sz="1200" dirty="0"/>
              <a:t> :</a:t>
            </a:r>
          </a:p>
          <a:p>
            <a:pPr algn="l"/>
            <a:endParaRPr lang="pt-BR" sz="1200" dirty="0"/>
          </a:p>
          <a:p>
            <a:pPr algn="l"/>
            <a:endParaRPr lang="pt-BR" sz="1200" dirty="0"/>
          </a:p>
          <a:p>
            <a:pPr algn="l"/>
            <a:endParaRPr lang="pt-BR" sz="1200" dirty="0"/>
          </a:p>
          <a:p>
            <a:pPr algn="l"/>
            <a:endParaRPr lang="pt-BR" sz="1200" dirty="0"/>
          </a:p>
          <a:p>
            <a:pPr algn="l"/>
            <a:endParaRPr lang="pt-BR" sz="1200" dirty="0"/>
          </a:p>
          <a:p>
            <a:pPr algn="l"/>
            <a:endParaRPr lang="pt-BR" sz="1200" dirty="0"/>
          </a:p>
          <a:p>
            <a:endParaRPr lang="pt-BR" sz="1200" b="1" dirty="0"/>
          </a:p>
          <a:p>
            <a:r>
              <a:rPr lang="pt-BR" sz="1200" b="1" dirty="0"/>
              <a:t>PJ 334/2021 </a:t>
            </a:r>
            <a:r>
              <a:rPr lang="pt-BR" sz="1200" dirty="0"/>
              <a:t>- TERMO DE COOPERAÇÃO QUE ENTRE SI CELEBRAM A UNIVERSIDADE COMUNITÁRIA DA REGIÃO DE CHAPECÓ - </a:t>
            </a:r>
            <a:r>
              <a:rPr lang="pt-BR" sz="1200" b="1" dirty="0"/>
              <a:t>UNOCHAPECÓ</a:t>
            </a:r>
            <a:r>
              <a:rPr lang="pt-BR" sz="1200" dirty="0"/>
              <a:t>, ASSOCIAÇÃO COMERCIAL E INDUSTRIAL DE CHAPECÓ - </a:t>
            </a:r>
            <a:r>
              <a:rPr lang="pt-BR" sz="1200" b="1" dirty="0"/>
              <a:t>ACIC</a:t>
            </a:r>
            <a:r>
              <a:rPr lang="pt-BR" sz="1200" dirty="0"/>
              <a:t>, E ASSOCIAÇÃO HOSPITALAR LENOIR VARGAS FERREIRA –</a:t>
            </a:r>
            <a:r>
              <a:rPr lang="pt-BR" sz="1200" b="1" dirty="0"/>
              <a:t>ALVF:</a:t>
            </a:r>
          </a:p>
          <a:p>
            <a:endParaRPr lang="pt-BR" sz="1200" b="1" dirty="0"/>
          </a:p>
          <a:p>
            <a:endParaRPr lang="pt-BR" sz="1200" b="1" dirty="0"/>
          </a:p>
        </p:txBody>
      </p:sp>
      <p:sp>
        <p:nvSpPr>
          <p:cNvPr id="4" name="Espaço Reservado para Rodapé 3">
            <a:extLst>
              <a:ext uri="{FF2B5EF4-FFF2-40B4-BE49-F238E27FC236}">
                <a16:creationId xmlns:a16="http://schemas.microsoft.com/office/drawing/2014/main" id="{3278822B-038A-0EED-70ED-4A4C77F15FD6}"/>
              </a:ext>
            </a:extLst>
          </p:cNvPr>
          <p:cNvSpPr>
            <a:spLocks noGrp="1"/>
          </p:cNvSpPr>
          <p:nvPr>
            <p:ph type="ftr" sz="quarter" idx="11"/>
          </p:nvPr>
        </p:nvSpPr>
        <p:spPr/>
        <p:txBody>
          <a:bodyPr/>
          <a:lstStyle/>
          <a:p>
            <a:r>
              <a:rPr lang="en-US"/>
              <a:t>ALVF – Associação Hospitalar Lenoir Vargas Ferreira</a:t>
            </a:r>
            <a:endParaRPr lang="en-US" dirty="0"/>
          </a:p>
        </p:txBody>
      </p:sp>
      <p:pic>
        <p:nvPicPr>
          <p:cNvPr id="6" name="Imagem 5">
            <a:extLst>
              <a:ext uri="{FF2B5EF4-FFF2-40B4-BE49-F238E27FC236}">
                <a16:creationId xmlns:a16="http://schemas.microsoft.com/office/drawing/2014/main" id="{8DDE726B-F815-5836-7800-6A850337A3A0}"/>
              </a:ext>
            </a:extLst>
          </p:cNvPr>
          <p:cNvPicPr>
            <a:picLocks noChangeAspect="1"/>
          </p:cNvPicPr>
          <p:nvPr/>
        </p:nvPicPr>
        <p:blipFill>
          <a:blip r:embed="rId2"/>
          <a:stretch>
            <a:fillRect/>
          </a:stretch>
        </p:blipFill>
        <p:spPr>
          <a:xfrm>
            <a:off x="2066966" y="2349564"/>
            <a:ext cx="6361225" cy="1512317"/>
          </a:xfrm>
          <a:prstGeom prst="rect">
            <a:avLst/>
          </a:prstGeom>
        </p:spPr>
      </p:pic>
      <p:pic>
        <p:nvPicPr>
          <p:cNvPr id="8" name="Imagem 7">
            <a:extLst>
              <a:ext uri="{FF2B5EF4-FFF2-40B4-BE49-F238E27FC236}">
                <a16:creationId xmlns:a16="http://schemas.microsoft.com/office/drawing/2014/main" id="{FAD273F3-9566-F8C7-8E00-7F47828A1349}"/>
              </a:ext>
            </a:extLst>
          </p:cNvPr>
          <p:cNvPicPr>
            <a:picLocks noChangeAspect="1"/>
          </p:cNvPicPr>
          <p:nvPr/>
        </p:nvPicPr>
        <p:blipFill>
          <a:blip r:embed="rId3"/>
          <a:stretch>
            <a:fillRect/>
          </a:stretch>
        </p:blipFill>
        <p:spPr>
          <a:xfrm>
            <a:off x="2066965" y="4948336"/>
            <a:ext cx="6361225" cy="941606"/>
          </a:xfrm>
          <a:prstGeom prst="rect">
            <a:avLst/>
          </a:prstGeom>
        </p:spPr>
      </p:pic>
    </p:spTree>
    <p:extLst>
      <p:ext uri="{BB962C8B-B14F-4D97-AF65-F5344CB8AC3E}">
        <p14:creationId xmlns:p14="http://schemas.microsoft.com/office/powerpoint/2010/main" val="2097674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686" y="1935910"/>
            <a:ext cx="7750628" cy="1618489"/>
          </a:xfrm>
        </p:spPr>
        <p:txBody>
          <a:bodyPr anchor="ctr">
            <a:normAutofit/>
          </a:bodyPr>
          <a:lstStyle/>
          <a:p>
            <a:pPr algn="ctr"/>
            <a:r>
              <a:rPr lang="pt-BR" sz="5400" dirty="0"/>
              <a:t>Obrigado!</a:t>
            </a:r>
          </a:p>
        </p:txBody>
      </p:sp>
      <p:graphicFrame>
        <p:nvGraphicFramePr>
          <p:cNvPr id="5" name="Content Placeholder 2">
            <a:extLst>
              <a:ext uri="{FF2B5EF4-FFF2-40B4-BE49-F238E27FC236}">
                <a16:creationId xmlns:a16="http://schemas.microsoft.com/office/drawing/2014/main" id="{0301372E-773E-634A-6EAC-0A09A8C3501C}"/>
              </a:ext>
            </a:extLst>
          </p:cNvPr>
          <p:cNvGraphicFramePr>
            <a:graphicFrameLocks noGrp="1"/>
          </p:cNvGraphicFramePr>
          <p:nvPr>
            <p:ph idx="1"/>
            <p:extLst>
              <p:ext uri="{D42A27DB-BD31-4B8C-83A1-F6EECF244321}">
                <p14:modId xmlns:p14="http://schemas.microsoft.com/office/powerpoint/2010/main" val="3915521754"/>
              </p:ext>
            </p:extLst>
          </p:nvPr>
        </p:nvGraphicFramePr>
        <p:xfrm>
          <a:off x="620486" y="2155339"/>
          <a:ext cx="7903028" cy="3963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ço Reservado para Rodapé 2">
            <a:extLst>
              <a:ext uri="{FF2B5EF4-FFF2-40B4-BE49-F238E27FC236}">
                <a16:creationId xmlns:a16="http://schemas.microsoft.com/office/drawing/2014/main" id="{61A71AF6-4747-2ADB-6C56-05511CB2FA7A}"/>
              </a:ext>
            </a:extLst>
          </p:cNvPr>
          <p:cNvSpPr>
            <a:spLocks noGrp="1"/>
          </p:cNvSpPr>
          <p:nvPr>
            <p:ph type="ftr" sz="quarter" idx="11"/>
          </p:nvPr>
        </p:nvSpPr>
        <p:spPr/>
        <p:txBody>
          <a:bodyPr/>
          <a:lstStyle/>
          <a:p>
            <a:r>
              <a:rPr lang="en-US"/>
              <a:t>ALVF – Associação Hospitalar Lenoir Vargas Ferreira</a:t>
            </a:r>
            <a:endParaRPr lang="en-US" dirty="0"/>
          </a:p>
        </p:txBody>
      </p:sp>
      <p:sp>
        <p:nvSpPr>
          <p:cNvPr id="4" name="CaixaDeTexto 3">
            <a:extLst>
              <a:ext uri="{FF2B5EF4-FFF2-40B4-BE49-F238E27FC236}">
                <a16:creationId xmlns:a16="http://schemas.microsoft.com/office/drawing/2014/main" id="{7DADCE1B-9440-8F05-49FE-90816553471B}"/>
              </a:ext>
            </a:extLst>
          </p:cNvPr>
          <p:cNvSpPr txBox="1"/>
          <p:nvPr/>
        </p:nvSpPr>
        <p:spPr>
          <a:xfrm>
            <a:off x="620486" y="4918416"/>
            <a:ext cx="7404833" cy="1200329"/>
          </a:xfrm>
          <a:prstGeom prst="rect">
            <a:avLst/>
          </a:prstGeom>
          <a:noFill/>
        </p:spPr>
        <p:txBody>
          <a:bodyPr wrap="square" rtlCol="0">
            <a:spAutoFit/>
          </a:bodyPr>
          <a:lstStyle/>
          <a:p>
            <a:r>
              <a:rPr lang="pt-BR" dirty="0"/>
              <a:t>Radamés Pereira.</a:t>
            </a:r>
          </a:p>
          <a:p>
            <a:r>
              <a:rPr lang="pt-BR" dirty="0"/>
              <a:t>Membro do Conselho de Administração da </a:t>
            </a:r>
          </a:p>
          <a:p>
            <a:r>
              <a:rPr lang="pt-BR" dirty="0"/>
              <a:t>Associação Hospitalar </a:t>
            </a:r>
            <a:r>
              <a:rPr lang="pt-BR" dirty="0" err="1"/>
              <a:t>Lenoir</a:t>
            </a:r>
            <a:r>
              <a:rPr lang="pt-BR" dirty="0"/>
              <a:t> Vargas Ferreira</a:t>
            </a:r>
          </a:p>
          <a:p>
            <a:r>
              <a:rPr lang="pt-BR" dirty="0"/>
              <a:t>ALVF.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2E96D5C-5E00-09D3-AB69-45A6A785C983}"/>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8DBF37EA-96BC-F952-0A53-11F1102A9983}"/>
              </a:ext>
            </a:extLst>
          </p:cNvPr>
          <p:cNvSpPr txBox="1">
            <a:spLocks noGrp="1"/>
          </p:cNvSpPr>
          <p:nvPr>
            <p:ph type="title"/>
          </p:nvPr>
        </p:nvSpPr>
        <p:spPr>
          <a:xfrm>
            <a:off x="283029" y="1579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CD3E1B33-0652-E508-82C0-578A61254B1C}"/>
              </a:ext>
            </a:extLst>
          </p:cNvPr>
          <p:cNvSpPr txBox="1">
            <a:spLocks/>
          </p:cNvSpPr>
          <p:nvPr/>
        </p:nvSpPr>
        <p:spPr>
          <a:xfrm>
            <a:off x="283029" y="967075"/>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 5. Melhorias no módulo de prescrição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Inclusão da opção “agora” para a prescrição de medicamentos.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Alerta para medicamentos com intervalos maiores que 24 horas.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Possibilidade de copiar a última evolução médica para o resumo de alta.</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40</a:t>
            </a:r>
          </a:p>
          <a:p>
            <a:pPr marL="0" indent="0">
              <a:lnSpc>
                <a:spcPct val="120000"/>
              </a:lnSpc>
              <a:spcAft>
                <a:spcPts val="800"/>
              </a:spcAft>
              <a:buSzPts val="1000"/>
              <a:buNone/>
              <a:tabLst>
                <a:tab pos="457200" algn="l"/>
              </a:tabLst>
            </a:pPr>
            <a:r>
              <a:rPr lang="pt-BR" sz="2900" b="1" kern="100" dirty="0">
                <a:solidFill>
                  <a:srgbClr val="FF0000"/>
                </a:solidFill>
                <a:latin typeface="Aptos" panose="020B0004020202020204" pitchFamily="34" charset="0"/>
                <a:cs typeface="Times New Roman" panose="02020603050405020304" pitchFamily="18" charset="0"/>
              </a:rPr>
              <a:t>6. Fila de Impressão</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Redução do número de cliques necessários para impressão de documentos.</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Implementação de uma fila onde os documentos podem ser selecionados e impressos de uma vez.</a:t>
            </a:r>
          </a:p>
          <a:p>
            <a:pPr marL="0" indent="0">
              <a:lnSpc>
                <a:spcPct val="120000"/>
              </a:lnSpc>
              <a:spcAft>
                <a:spcPts val="800"/>
              </a:spcAft>
              <a:buSzPts val="1000"/>
              <a:buNone/>
              <a:tabLst>
                <a:tab pos="457200" algn="l"/>
              </a:tabLst>
            </a:pPr>
            <a:r>
              <a:rPr lang="pt-BR" sz="2900" b="1" kern="100" dirty="0">
                <a:latin typeface="Aptos" panose="020B0004020202020204" pitchFamily="34" charset="0"/>
                <a:cs typeface="Times New Roman" panose="02020603050405020304" pitchFamily="18" charset="0"/>
              </a:rPr>
              <a:t>Horas estimadas: 80</a:t>
            </a:r>
          </a:p>
          <a:p>
            <a:pPr marL="0" indent="0" algn="ctr">
              <a:buFont typeface="Arial"/>
              <a:buNone/>
            </a:pPr>
            <a:endParaRPr lang="pt-BR" dirty="0"/>
          </a:p>
        </p:txBody>
      </p:sp>
      <p:sp>
        <p:nvSpPr>
          <p:cNvPr id="3" name="Google Shape;264;g2207cedb8ab_0_0">
            <a:extLst>
              <a:ext uri="{FF2B5EF4-FFF2-40B4-BE49-F238E27FC236}">
                <a16:creationId xmlns:a16="http://schemas.microsoft.com/office/drawing/2014/main" id="{21B72D41-B613-0916-453C-9458EBF11C57}"/>
              </a:ext>
            </a:extLst>
          </p:cNvPr>
          <p:cNvSpPr txBox="1">
            <a:spLocks/>
          </p:cNvSpPr>
          <p:nvPr/>
        </p:nvSpPr>
        <p:spPr>
          <a:xfrm>
            <a:off x="4572000" y="985026"/>
            <a:ext cx="42889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7. Assinatura Digital</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Implementação da assinatura digital de documentos hospitalares.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Integração com o serviço </a:t>
            </a:r>
            <a:r>
              <a:rPr lang="pt-BR" sz="6600" b="1" kern="100" dirty="0" err="1">
                <a:solidFill>
                  <a:schemeClr val="tx2">
                    <a:lumMod val="60000"/>
                    <a:lumOff val="40000"/>
                  </a:schemeClr>
                </a:solidFill>
                <a:latin typeface="Aptos" panose="020B0004020202020204" pitchFamily="34" charset="0"/>
                <a:cs typeface="Times New Roman" panose="02020603050405020304" pitchFamily="18" charset="0"/>
              </a:rPr>
              <a:t>Certillion</a:t>
            </a: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 Cloud Saúde.</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Horas estimadas:</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1ª fase: 250</a:t>
            </a:r>
          </a:p>
          <a:p>
            <a:pPr marL="0" indent="0">
              <a:lnSpc>
                <a:spcPct val="120000"/>
              </a:lnSpc>
              <a:spcBef>
                <a:spcPts val="0"/>
              </a:spcBef>
              <a:buSzPts val="1000"/>
              <a:buNone/>
              <a:tabLst>
                <a:tab pos="457200" algn="l"/>
              </a:tabLst>
            </a:pPr>
            <a:r>
              <a:rPr lang="pt-BR" sz="6600" b="1" kern="100" dirty="0">
                <a:solidFill>
                  <a:schemeClr val="tx2">
                    <a:lumMod val="60000"/>
                    <a:lumOff val="40000"/>
                  </a:schemeClr>
                </a:solidFill>
                <a:latin typeface="Aptos" panose="020B0004020202020204" pitchFamily="34" charset="0"/>
                <a:cs typeface="Times New Roman" panose="02020603050405020304" pitchFamily="18" charset="0"/>
              </a:rPr>
              <a:t>2ª fase: 120</a:t>
            </a:r>
          </a:p>
          <a:p>
            <a:pPr marL="0" indent="0">
              <a:lnSpc>
                <a:spcPct val="120000"/>
              </a:lnSpc>
              <a:spcAft>
                <a:spcPts val="800"/>
              </a:spcAft>
              <a:buSzPts val="1000"/>
              <a:buNone/>
              <a:tabLst>
                <a:tab pos="457200" algn="l"/>
              </a:tabLst>
            </a:pPr>
            <a:r>
              <a:rPr lang="pt-BR" sz="6400" b="1" kern="100" dirty="0">
                <a:solidFill>
                  <a:srgbClr val="FF0000"/>
                </a:solidFill>
                <a:latin typeface="Aptos" panose="020B0004020202020204" pitchFamily="34" charset="0"/>
                <a:cs typeface="Times New Roman" panose="02020603050405020304" pitchFamily="18" charset="0"/>
              </a:rPr>
              <a:t>8. Atendimento configurável por Setor</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Ajuste para que cada setor tenha fluxos personalizados no sistema.</a:t>
            </a:r>
          </a:p>
          <a:p>
            <a:pPr marL="0" indent="0">
              <a:lnSpc>
                <a:spcPct val="120000"/>
              </a:lnSpc>
              <a:spcAft>
                <a:spcPts val="800"/>
              </a:spcAft>
              <a:buSzPts val="1000"/>
              <a:buNone/>
              <a:tabLst>
                <a:tab pos="457200" algn="l"/>
              </a:tabLst>
            </a:pPr>
            <a:r>
              <a:rPr lang="pt-BR" sz="6600" b="1" kern="100" dirty="0">
                <a:latin typeface="Aptos" panose="020B0004020202020204" pitchFamily="34" charset="0"/>
                <a:cs typeface="Times New Roman" panose="02020603050405020304" pitchFamily="18" charset="0"/>
              </a:rPr>
              <a:t>Horas estimadas: 220</a:t>
            </a:r>
          </a:p>
          <a:p>
            <a:pPr marL="0" indent="0">
              <a:lnSpc>
                <a:spcPct val="120000"/>
              </a:lnSpc>
              <a:spcAft>
                <a:spcPts val="800"/>
              </a:spcAft>
              <a:buNone/>
            </a:pPr>
            <a:r>
              <a:rPr lang="pt-BR" sz="6400" b="1" kern="100" dirty="0">
                <a:solidFill>
                  <a:srgbClr val="FF0000"/>
                </a:solidFill>
                <a:latin typeface="Aptos" panose="020B0004020202020204" pitchFamily="34" charset="0"/>
                <a:cs typeface="Times New Roman" panose="02020603050405020304" pitchFamily="18" charset="0"/>
              </a:rPr>
              <a:t>ETC..., </a:t>
            </a:r>
          </a:p>
          <a:p>
            <a:pPr marL="0" indent="0">
              <a:lnSpc>
                <a:spcPct val="120000"/>
              </a:lnSpc>
              <a:spcAft>
                <a:spcPts val="800"/>
              </a:spcAft>
              <a:buNone/>
            </a:pPr>
            <a:r>
              <a:rPr lang="pt-BR" sz="6400" b="1" kern="100" dirty="0" err="1">
                <a:solidFill>
                  <a:srgbClr val="FF0000"/>
                </a:solidFill>
                <a:latin typeface="Aptos" panose="020B0004020202020204" pitchFamily="34" charset="0"/>
                <a:cs typeface="Times New Roman" panose="02020603050405020304" pitchFamily="18" charset="0"/>
              </a:rPr>
              <a:t>Obs</a:t>
            </a:r>
            <a:r>
              <a:rPr lang="pt-BR" sz="6400" b="1" kern="100" dirty="0">
                <a:solidFill>
                  <a:srgbClr val="FF0000"/>
                </a:solidFill>
                <a:latin typeface="Aptos" panose="020B0004020202020204" pitchFamily="34" charset="0"/>
                <a:cs typeface="Times New Roman" panose="02020603050405020304" pitchFamily="18" charset="0"/>
              </a:rPr>
              <a:t>: Pelo menos 23 melhorias foram  apontadas para aditivos e contratos em 2018/2019/2020</a:t>
            </a:r>
            <a:endParaRPr lang="pt-BR" sz="6400" b="1" kern="100" dirty="0">
              <a:latin typeface="Aptos" panose="020B0004020202020204" pitchFamily="34" charset="0"/>
              <a:cs typeface="Times New Roman" panose="02020603050405020304" pitchFamily="18" charset="0"/>
            </a:endParaRPr>
          </a:p>
          <a:p>
            <a:pPr marL="0" indent="0" algn="ctr">
              <a:buFont typeface="Arial"/>
              <a:buNone/>
            </a:pPr>
            <a:endParaRPr lang="pt-BR" dirty="0"/>
          </a:p>
        </p:txBody>
      </p:sp>
      <p:sp>
        <p:nvSpPr>
          <p:cNvPr id="4" name="Espaço Reservado para Rodapé 3">
            <a:extLst>
              <a:ext uri="{FF2B5EF4-FFF2-40B4-BE49-F238E27FC236}">
                <a16:creationId xmlns:a16="http://schemas.microsoft.com/office/drawing/2014/main" id="{F8D586D9-AAEE-1A4D-1299-D79467A70F37}"/>
              </a:ext>
            </a:extLst>
          </p:cNvPr>
          <p:cNvSpPr>
            <a:spLocks noGrp="1"/>
          </p:cNvSpPr>
          <p:nvPr>
            <p:ph type="ftr" sz="quarter" idx="11"/>
          </p:nvPr>
        </p:nvSpPr>
        <p:spPr/>
        <p:txBody>
          <a:bodyPr/>
          <a:lstStyle/>
          <a:p>
            <a:r>
              <a:rPr lang="en-US"/>
              <a:t>ALVF – Associação Hospitalar Lenoir Vargas Ferreira</a:t>
            </a:r>
            <a:endParaRPr lang="en-US" dirty="0"/>
          </a:p>
        </p:txBody>
      </p:sp>
    </p:spTree>
    <p:extLst>
      <p:ext uri="{BB962C8B-B14F-4D97-AF65-F5344CB8AC3E}">
        <p14:creationId xmlns:p14="http://schemas.microsoft.com/office/powerpoint/2010/main" val="355348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089B4A6C-BC80-7027-681A-BB88CF0A1E0C}"/>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DB2277D0-2283-880D-79EA-2894ADF5FBDD}"/>
              </a:ext>
            </a:extLst>
          </p:cNvPr>
          <p:cNvSpPr txBox="1">
            <a:spLocks noGrp="1"/>
          </p:cNvSpPr>
          <p:nvPr>
            <p:ph type="title"/>
          </p:nvPr>
        </p:nvSpPr>
        <p:spPr>
          <a:xfrm>
            <a:off x="283029" y="13484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p>
        </p:txBody>
      </p:sp>
      <p:sp>
        <p:nvSpPr>
          <p:cNvPr id="2" name="Google Shape;264;g2207cedb8ab_0_0">
            <a:extLst>
              <a:ext uri="{FF2B5EF4-FFF2-40B4-BE49-F238E27FC236}">
                <a16:creationId xmlns:a16="http://schemas.microsoft.com/office/drawing/2014/main" id="{961B57E6-4739-E43B-DA6E-183C6279CE9E}"/>
              </a:ext>
            </a:extLst>
          </p:cNvPr>
          <p:cNvSpPr txBox="1">
            <a:spLocks/>
          </p:cNvSpPr>
          <p:nvPr/>
        </p:nvSpPr>
        <p:spPr>
          <a:xfrm>
            <a:off x="283029" y="937549"/>
            <a:ext cx="8556171" cy="5648309"/>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600" kern="100" dirty="0">
                <a:effectLst/>
                <a:latin typeface="Aptos" panose="020B0004020202020204" pitchFamily="34" charset="0"/>
                <a:ea typeface="Aptos" panose="020B0004020202020204" pitchFamily="34" charset="0"/>
                <a:cs typeface="Times New Roman" panose="02020603050405020304" pitchFamily="18" charset="0"/>
              </a:rPr>
              <a:t>Contrato com a empresa que desenvolve o G-</a:t>
            </a:r>
            <a:r>
              <a:rPr lang="pt-BR" sz="2600" kern="100" dirty="0" err="1">
                <a:effectLst/>
                <a:latin typeface="Aptos" panose="020B0004020202020204" pitchFamily="34" charset="0"/>
                <a:ea typeface="Aptos" panose="020B0004020202020204" pitchFamily="34" charset="0"/>
                <a:cs typeface="Times New Roman" panose="02020603050405020304" pitchFamily="18" charset="0"/>
              </a:rPr>
              <a:t>Hosp</a:t>
            </a:r>
            <a:r>
              <a:rPr lang="pt-BR" sz="2600" kern="100" dirty="0">
                <a:effectLst/>
                <a:latin typeface="Aptos" panose="020B0004020202020204" pitchFamily="34" charset="0"/>
                <a:ea typeface="Aptos" panose="020B0004020202020204" pitchFamily="34" charset="0"/>
                <a:cs typeface="Times New Roman" panose="02020603050405020304" pitchFamily="18" charset="0"/>
              </a:rPr>
              <a:t>:</a:t>
            </a:r>
            <a:endParaRPr lang="pt-BR" sz="4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15000"/>
              </a:lnSpc>
              <a:spcBef>
                <a:spcPts val="0"/>
              </a:spcBef>
              <a:buNone/>
            </a:pPr>
            <a:r>
              <a:rPr lang="pt-BR" sz="2800" b="1" kern="100" dirty="0">
                <a:latin typeface="Aptos" panose="020B0004020202020204" pitchFamily="34" charset="0"/>
                <a:cs typeface="Times New Roman" panose="02020603050405020304" pitchFamily="18" charset="0"/>
              </a:rPr>
              <a:t>1. Datas</a:t>
            </a:r>
          </a:p>
          <a:p>
            <a:pPr marL="0" lvl="0" indent="0" algn="just">
              <a:lnSpc>
                <a:spcPct val="115000"/>
              </a:lnSpc>
              <a:spcBef>
                <a:spcPts val="0"/>
              </a:spcBef>
              <a:buSzPts val="1000"/>
              <a:buNone/>
              <a:tabLst>
                <a:tab pos="4572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Foram celebrados termos aditivos, com prorrogações anuais e reajustes de valores. </a:t>
            </a:r>
            <a:r>
              <a:rPr lang="pt-BR" sz="2000" b="1" kern="100" dirty="0">
                <a:effectLst/>
                <a:latin typeface="Aptos" panose="020B0004020202020204" pitchFamily="34" charset="0"/>
                <a:ea typeface="Aptos" panose="020B0004020202020204" pitchFamily="34" charset="0"/>
                <a:cs typeface="Times New Roman" panose="02020603050405020304" pitchFamily="18" charset="0"/>
              </a:rPr>
              <a:t>Aqui registros de 2011 a  2019</a:t>
            </a:r>
            <a:r>
              <a:rPr lang="pt-BR" sz="2000" kern="100" dirty="0">
                <a:effectLst/>
                <a:latin typeface="Aptos" panose="020B0004020202020204" pitchFamily="34" charset="0"/>
                <a:ea typeface="Aptos" panose="020B0004020202020204" pitchFamily="34" charset="0"/>
                <a:cs typeface="Times New Roman" panose="02020603050405020304" pitchFamily="18" charset="0"/>
              </a:rPr>
              <a:t>.</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just">
              <a:lnSpc>
                <a:spcPct val="115000"/>
              </a:lnSpc>
              <a:spcBef>
                <a:spcPts val="0"/>
              </a:spcBef>
              <a:buSzPts val="1000"/>
              <a:buNone/>
              <a:tabLst>
                <a:tab pos="457200" algn="l"/>
              </a:tabLst>
            </a:pPr>
            <a:r>
              <a:rPr lang="pt-BR" sz="2000" b="1" kern="100" dirty="0">
                <a:effectLst/>
                <a:latin typeface="Aptos" panose="020B0004020202020204" pitchFamily="34" charset="0"/>
                <a:ea typeface="Aptos" panose="020B0004020202020204" pitchFamily="34" charset="0"/>
                <a:cs typeface="Times New Roman" panose="02020603050405020304" pitchFamily="18" charset="0"/>
              </a:rPr>
              <a:t>O último aditivo para a execução de melhorias no sistema, foi 31 de março de 2019.</a:t>
            </a:r>
            <a:endParaRPr lang="pt-BR" sz="40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15000"/>
              </a:lnSpc>
              <a:spcBef>
                <a:spcPts val="0"/>
              </a:spcBef>
              <a:buNone/>
            </a:pPr>
            <a:r>
              <a:rPr lang="pt-BR" sz="2800" b="1" kern="100" dirty="0">
                <a:latin typeface="Aptos" panose="020B0004020202020204" pitchFamily="34" charset="0"/>
                <a:cs typeface="Times New Roman" panose="02020603050405020304" pitchFamily="18" charset="0"/>
              </a:rPr>
              <a:t>2. Finalidades e Atividades</a:t>
            </a:r>
          </a:p>
          <a:p>
            <a:pPr marL="0" lvl="0" indent="0" algn="just">
              <a:lnSpc>
                <a:spcPct val="115000"/>
              </a:lnSpc>
              <a:spcBef>
                <a:spcPts val="0"/>
              </a:spcBef>
              <a:buSzPts val="1000"/>
              <a:buNone/>
              <a:tabLst>
                <a:tab pos="4572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Os serviços incluem:</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a:p>
            <a:pPr lvl="1" algn="just">
              <a:lnSpc>
                <a:spcPct val="115000"/>
              </a:lnSpc>
              <a:spcBef>
                <a:spcPts val="0"/>
              </a:spcBef>
              <a:buSzPts val="1000"/>
              <a:tabLst>
                <a:tab pos="9144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Manutenção e atualização.</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a:p>
            <a:pPr lvl="1" algn="just">
              <a:lnSpc>
                <a:spcPct val="115000"/>
              </a:lnSpc>
              <a:spcBef>
                <a:spcPts val="0"/>
              </a:spcBef>
              <a:buSzPts val="1000"/>
              <a:tabLst>
                <a:tab pos="9144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Correção de falhas e customizações.</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a:p>
            <a:pPr lvl="1" algn="just">
              <a:lnSpc>
                <a:spcPct val="115000"/>
              </a:lnSpc>
              <a:spcBef>
                <a:spcPts val="0"/>
              </a:spcBef>
              <a:buSzPts val="1000"/>
              <a:tabLst>
                <a:tab pos="9144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Suporte técnico.</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a:p>
            <a:pPr lvl="1" algn="just">
              <a:lnSpc>
                <a:spcPct val="115000"/>
              </a:lnSpc>
              <a:spcBef>
                <a:spcPts val="0"/>
              </a:spcBef>
              <a:buSzPts val="1000"/>
              <a:tabLst>
                <a:tab pos="914400" algn="l"/>
              </a:tabLst>
            </a:pPr>
            <a:r>
              <a:rPr lang="pt-BR" sz="2000" b="1" kern="100" dirty="0">
                <a:effectLst/>
                <a:latin typeface="Aptos" panose="020B0004020202020204" pitchFamily="34" charset="0"/>
                <a:ea typeface="Aptos" panose="020B0004020202020204" pitchFamily="34" charset="0"/>
                <a:cs typeface="Times New Roman" panose="02020603050405020304" pitchFamily="18" charset="0"/>
              </a:rPr>
              <a:t>Implementação de módulos específicos para faturamento, agendamento cirúrgico, controle de estoque, nutrição, recepção de ambulatórios, entre outros.</a:t>
            </a:r>
            <a:endParaRPr lang="pt-BR" sz="4000" b="1" kern="100" dirty="0">
              <a:effectLst/>
              <a:latin typeface="Aptos" panose="020B0004020202020204" pitchFamily="34" charset="0"/>
              <a:ea typeface="Aptos" panose="020B0004020202020204" pitchFamily="34" charset="0"/>
              <a:cs typeface="Times New Roman" panose="02020603050405020304" pitchFamily="18" charset="0"/>
            </a:endParaRPr>
          </a:p>
          <a:p>
            <a:pPr lvl="1" algn="just">
              <a:lnSpc>
                <a:spcPct val="115000"/>
              </a:lnSpc>
              <a:spcBef>
                <a:spcPts val="0"/>
              </a:spcBef>
              <a:buSzPts val="1000"/>
              <a:tabLst>
                <a:tab pos="914400" algn="l"/>
              </a:tabLst>
            </a:pPr>
            <a:r>
              <a:rPr lang="pt-BR" sz="2000" kern="100" dirty="0">
                <a:effectLst/>
                <a:latin typeface="Aptos" panose="020B0004020202020204" pitchFamily="34" charset="0"/>
                <a:ea typeface="Aptos" panose="020B0004020202020204" pitchFamily="34" charset="0"/>
                <a:cs typeface="Times New Roman" panose="02020603050405020304" pitchFamily="18" charset="0"/>
              </a:rPr>
              <a:t>Evolução e melhorias na usabilidade do sistema.</a:t>
            </a:r>
            <a:endParaRPr lang="pt-BR" sz="4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78835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E7FC6A35-EFDA-F31A-71C0-F78B48FEA9B8}"/>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16FD0EBB-F639-D2AF-6810-E6FC2A1A11F7}"/>
              </a:ext>
            </a:extLst>
          </p:cNvPr>
          <p:cNvSpPr txBox="1">
            <a:spLocks noGrp="1"/>
          </p:cNvSpPr>
          <p:nvPr>
            <p:ph type="title"/>
          </p:nvPr>
        </p:nvSpPr>
        <p:spPr>
          <a:xfrm>
            <a:off x="283029" y="140495"/>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AEC00683-1656-AA0B-801F-A8AB444623C9}"/>
              </a:ext>
            </a:extLst>
          </p:cNvPr>
          <p:cNvSpPr txBox="1">
            <a:spLocks/>
          </p:cNvSpPr>
          <p:nvPr/>
        </p:nvSpPr>
        <p:spPr>
          <a:xfrm>
            <a:off x="283029" y="1001487"/>
            <a:ext cx="8577942" cy="5584372"/>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35000"/>
              </a:lnSpc>
              <a:spcBef>
                <a:spcPts val="0"/>
              </a:spcBef>
              <a:buNone/>
            </a:pPr>
            <a:r>
              <a:rPr lang="pt-BR" sz="2800" b="1" kern="100" dirty="0">
                <a:latin typeface="Aptos" panose="020B0004020202020204" pitchFamily="34" charset="0"/>
                <a:cs typeface="Times New Roman" panose="02020603050405020304" pitchFamily="18" charset="0"/>
              </a:rPr>
              <a:t>3. Valores e Condições de Pagamento</a:t>
            </a:r>
          </a:p>
          <a:p>
            <a:pPr marL="342900" lvl="0" indent="-342900">
              <a:lnSpc>
                <a:spcPct val="115000"/>
              </a:lnSpc>
              <a:spcBef>
                <a:spcPts val="0"/>
              </a:spcBef>
              <a:buSzPts val="1000"/>
              <a:buFont typeface="Arial"/>
              <a:buChar char=""/>
              <a:tabLst>
                <a:tab pos="457200" algn="l"/>
              </a:tabLst>
            </a:pPr>
            <a:r>
              <a:rPr lang="pt-BR" sz="1800" kern="100" dirty="0">
                <a:latin typeface="Aptos" panose="020B0004020202020204" pitchFamily="34" charset="0"/>
                <a:cs typeface="Times New Roman" panose="02020603050405020304" pitchFamily="18" charset="0"/>
              </a:rPr>
              <a:t>O valor inicial (2011) do contrato foi de R$ 4.711,00 mensais.</a:t>
            </a:r>
          </a:p>
          <a:p>
            <a:pPr marL="342900" lvl="0" indent="-342900">
              <a:lnSpc>
                <a:spcPct val="115000"/>
              </a:lnSpc>
              <a:spcBef>
                <a:spcPts val="0"/>
              </a:spcBef>
              <a:buSzPts val="1000"/>
              <a:buFont typeface="Arial"/>
              <a:buChar char=""/>
              <a:tabLst>
                <a:tab pos="457200" algn="l"/>
              </a:tabLst>
            </a:pPr>
            <a:r>
              <a:rPr lang="pt-BR" sz="1800" kern="100" dirty="0">
                <a:latin typeface="Aptos" panose="020B0004020202020204" pitchFamily="34" charset="0"/>
                <a:cs typeface="Times New Roman" panose="02020603050405020304" pitchFamily="18" charset="0"/>
              </a:rPr>
              <a:t>Com reajustes sucessivos pelo índice IGPM-FGV, os valores passaram a:</a:t>
            </a:r>
          </a:p>
          <a:p>
            <a:pPr marL="742950" lvl="1" indent="-285750">
              <a:lnSpc>
                <a:spcPct val="11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2012: R$ 5.065,38 mensais.</a:t>
            </a:r>
          </a:p>
          <a:p>
            <a:pPr marL="742950" lvl="1" indent="-285750">
              <a:lnSpc>
                <a:spcPct val="11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2013: R$ 5.288,05 mensais.</a:t>
            </a:r>
          </a:p>
          <a:p>
            <a:pPr marL="742950" lvl="1" indent="-285750">
              <a:lnSpc>
                <a:spcPct val="11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2014: R$ 5.544,68 mensais.</a:t>
            </a:r>
          </a:p>
          <a:p>
            <a:pPr marL="742950" lvl="1" indent="-285750">
              <a:lnSpc>
                <a:spcPct val="11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2015: R$ 6.020,17 mensais.</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2016: R$ 6.549,86 mensais.</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2017: R$ 6.456,85 mensais (ajustado para menos, -1,42%).</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2018: R$ 7.154,67 mensais.</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2019: R$ 7.439,83 mensais.</a:t>
            </a:r>
          </a:p>
          <a:p>
            <a:pPr>
              <a:lnSpc>
                <a:spcPct val="125000"/>
              </a:lnSpc>
              <a:spcBef>
                <a:spcPts val="0"/>
              </a:spcBef>
              <a:buSzPts val="1000"/>
              <a:buFont typeface="Arial"/>
              <a:buChar char="o"/>
              <a:tabLst>
                <a:tab pos="914400" algn="l"/>
              </a:tabLst>
            </a:pPr>
            <a:r>
              <a:rPr lang="pt-BR" sz="2400" kern="100" dirty="0">
                <a:latin typeface="Aptos" panose="020B0004020202020204" pitchFamily="34" charset="0"/>
                <a:cs typeface="Times New Roman" panose="02020603050405020304" pitchFamily="18" charset="0"/>
              </a:rPr>
              <a:t>Com valores adicionais para:</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R$ 120,00 por hora de treinamento.</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R$ 150,00 por hora de customização.</a:t>
            </a:r>
          </a:p>
          <a:p>
            <a:pPr lvl="1">
              <a:lnSpc>
                <a:spcPct val="125000"/>
              </a:lnSpc>
              <a:spcBef>
                <a:spcPts val="0"/>
              </a:spcBef>
              <a:buSzPts val="1000"/>
              <a:buFont typeface="Arial"/>
              <a:buChar char="o"/>
              <a:tabLst>
                <a:tab pos="914400" algn="l"/>
              </a:tabLst>
            </a:pPr>
            <a:r>
              <a:rPr lang="pt-BR" sz="1800" kern="100" dirty="0">
                <a:latin typeface="Aptos" panose="020B0004020202020204" pitchFamily="34" charset="0"/>
                <a:cs typeface="Times New Roman" panose="02020603050405020304" pitchFamily="18" charset="0"/>
              </a:rPr>
              <a:t>R$ 220,00 por diária de deslocamento (hospedagem, alimentação e transporte).</a:t>
            </a:r>
          </a:p>
          <a:p>
            <a:pPr marL="742950" lvl="1" indent="-285750">
              <a:lnSpc>
                <a:spcPct val="115000"/>
              </a:lnSpc>
              <a:spcAft>
                <a:spcPts val="800"/>
              </a:spcAft>
              <a:buSzPts val="1000"/>
              <a:buFont typeface="Arial"/>
              <a:buChar char="o"/>
              <a:tabLst>
                <a:tab pos="914400" algn="l"/>
              </a:tabLst>
            </a:pPr>
            <a:endParaRPr lang="pt-BR" sz="1400" b="1" kern="1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57138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FA250EC-9FE2-BD09-8C2B-8E9168889041}"/>
            </a:ext>
          </a:extLst>
        </p:cNvPr>
        <p:cNvGrpSpPr/>
        <p:nvPr/>
      </p:nvGrpSpPr>
      <p:grpSpPr>
        <a:xfrm>
          <a:off x="0" y="0"/>
          <a:ext cx="0" cy="0"/>
          <a:chOff x="0" y="0"/>
          <a:chExt cx="0" cy="0"/>
        </a:xfrm>
      </p:grpSpPr>
      <p:sp>
        <p:nvSpPr>
          <p:cNvPr id="263" name="Google Shape;263;g2207cedb8ab_0_0">
            <a:extLst>
              <a:ext uri="{FF2B5EF4-FFF2-40B4-BE49-F238E27FC236}">
                <a16:creationId xmlns:a16="http://schemas.microsoft.com/office/drawing/2014/main" id="{70798302-4FC9-8A8F-E875-DE8FF4780DF4}"/>
              </a:ext>
            </a:extLst>
          </p:cNvPr>
          <p:cNvSpPr txBox="1">
            <a:spLocks noGrp="1"/>
          </p:cNvSpPr>
          <p:nvPr>
            <p:ph type="title"/>
          </p:nvPr>
        </p:nvSpPr>
        <p:spPr>
          <a:xfrm>
            <a:off x="628650" y="412638"/>
            <a:ext cx="7886700" cy="994275"/>
          </a:xfrm>
          <a:prstGeom prst="rect">
            <a:avLst/>
          </a:prstGeom>
          <a:noFill/>
          <a:ln>
            <a:noFill/>
          </a:ln>
        </p:spPr>
        <p:txBody>
          <a:bodyPr spcFirstLastPara="1" vert="horz" wrap="square" lIns="68569" tIns="34275" rIns="68569" bIns="34275" rtlCol="0" anchor="ctr" anchorCtr="0">
            <a:normAutofit/>
          </a:bodyPr>
          <a:lstStyle/>
          <a:p>
            <a:r>
              <a:rPr lang="pt-BR" b="1" dirty="0"/>
              <a:t>G-</a:t>
            </a:r>
            <a:r>
              <a:rPr lang="pt-BR" b="1" dirty="0" err="1"/>
              <a:t>Hosp</a:t>
            </a:r>
            <a:r>
              <a:rPr lang="pt-BR" b="1" dirty="0"/>
              <a:t> (Sistema atual)</a:t>
            </a:r>
            <a:endParaRPr b="1" dirty="0"/>
          </a:p>
        </p:txBody>
      </p:sp>
      <p:sp>
        <p:nvSpPr>
          <p:cNvPr id="2" name="Google Shape;264;g2207cedb8ab_0_0">
            <a:extLst>
              <a:ext uri="{FF2B5EF4-FFF2-40B4-BE49-F238E27FC236}">
                <a16:creationId xmlns:a16="http://schemas.microsoft.com/office/drawing/2014/main" id="{41C2B28B-14D6-FD58-8CCA-F14662304D3D}"/>
              </a:ext>
            </a:extLst>
          </p:cNvPr>
          <p:cNvSpPr txBox="1">
            <a:spLocks/>
          </p:cNvSpPr>
          <p:nvPr/>
        </p:nvSpPr>
        <p:spPr>
          <a:xfrm>
            <a:off x="283029" y="1406913"/>
            <a:ext cx="8556171" cy="5178945"/>
          </a:xfrm>
          <a:prstGeom prst="rect">
            <a:avLst/>
          </a:prstGeom>
          <a:ln/>
        </p:spPr>
        <p:style>
          <a:lnRef idx="2">
            <a:schemeClr val="dk1"/>
          </a:lnRef>
          <a:fillRef idx="1">
            <a:schemeClr val="lt1"/>
          </a:fillRef>
          <a:effectRef idx="0">
            <a:schemeClr val="dk1"/>
          </a:effectRef>
          <a:fontRef idx="minor">
            <a:schemeClr val="dk1"/>
          </a:fontRef>
        </p:style>
        <p:txBody>
          <a:bodyPr spcFirstLastPara="1" vert="horz" wrap="square" lIns="68569" tIns="34275" rIns="68569" bIns="34275"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5000"/>
              </a:lnSpc>
              <a:spcAft>
                <a:spcPts val="800"/>
              </a:spcAft>
              <a:buNone/>
            </a:pPr>
            <a:r>
              <a:rPr lang="pt-BR" sz="2400" b="1" kern="100" dirty="0">
                <a:effectLst/>
                <a:latin typeface="Aptos" panose="020B0004020202020204" pitchFamily="34" charset="0"/>
                <a:ea typeface="Aptos" panose="020B0004020202020204" pitchFamily="34" charset="0"/>
                <a:cs typeface="Times New Roman" panose="02020603050405020304" pitchFamily="18" charset="0"/>
              </a:rPr>
              <a:t>4. Quantidade de Horas e Valores Totais</a:t>
            </a:r>
          </a:p>
          <a:p>
            <a:pPr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7º Termo Aditivo adicionou 2.296 horas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melhorias do sistema G-HOSP.</a:t>
            </a:r>
          </a:p>
          <a:p>
            <a:pPr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O valor estimado para execução das melhorias foi de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R$ 321.440,00</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 com um desconto aplicado de R$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183.680,00.</a:t>
            </a:r>
          </a:p>
          <a:p>
            <a:pPr lvl="1" indent="-342900">
              <a:lnSpc>
                <a:spcPct val="115000"/>
              </a:lnSpc>
              <a:spcAft>
                <a:spcPts val="800"/>
              </a:spcAft>
              <a:buSzPts val="1000"/>
              <a:buFont typeface="Symbol" panose="05050102010706020507" pitchFamily="18" charset="2"/>
              <a:buChar char=""/>
              <a:tabLst>
                <a:tab pos="457200" algn="l"/>
              </a:tabLst>
            </a:pPr>
            <a:r>
              <a:rPr lang="pt-BR" sz="2400" kern="100" dirty="0">
                <a:effectLst/>
                <a:latin typeface="Aptos" panose="020B0004020202020204" pitchFamily="34" charset="0"/>
                <a:ea typeface="Aptos" panose="020B0004020202020204" pitchFamily="34" charset="0"/>
                <a:cs typeface="Times New Roman" panose="02020603050405020304" pitchFamily="18" charset="0"/>
              </a:rPr>
              <a:t>Para o 9º Termo Aditivo foi informado que </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foram gastas 3.504 </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horas</a:t>
            </a:r>
            <a:r>
              <a:rPr lang="pt-BR" sz="2400" b="1" kern="100" dirty="0">
                <a:effectLst/>
                <a:latin typeface="Aptos" panose="020B0004020202020204" pitchFamily="34" charset="0"/>
                <a:ea typeface="Aptos" panose="020B0004020202020204" pitchFamily="34" charset="0"/>
                <a:cs typeface="Times New Roman" panose="02020603050405020304" pitchFamily="18" charset="0"/>
              </a:rPr>
              <a:t>, 1.208 horas a mais que o previsto</a:t>
            </a:r>
            <a:r>
              <a:rPr lang="pt-BR" sz="24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Arial"/>
              <a:buChar char="o"/>
              <a:tabLst>
                <a:tab pos="914400" algn="l"/>
              </a:tabLst>
            </a:pPr>
            <a:endParaRPr lang="pt-BR" sz="1400" b="1" kern="1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1032478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1419</TotalTime>
  <Words>4369</Words>
  <Application>Microsoft Office PowerPoint</Application>
  <PresentationFormat>Apresentação na tela (4:3)</PresentationFormat>
  <Paragraphs>602</Paragraphs>
  <Slides>56</Slides>
  <Notes>26</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56</vt:i4>
      </vt:variant>
    </vt:vector>
  </HeadingPairs>
  <TitlesOfParts>
    <vt:vector size="64" baseType="lpstr">
      <vt:lpstr>Aptos</vt:lpstr>
      <vt:lpstr>Aptos Display</vt:lpstr>
      <vt:lpstr>Arial</vt:lpstr>
      <vt:lpstr>Google Sans</vt:lpstr>
      <vt:lpstr>Raleway</vt:lpstr>
      <vt:lpstr>Raleway Light</vt:lpstr>
      <vt:lpstr>Symbol</vt:lpstr>
      <vt:lpstr>Tema do Office</vt:lpstr>
      <vt:lpstr>Sistema Front Office Hospitalar  ALVF Associação Lenoir Vargas Ferreira</vt:lpstr>
      <vt:lpstr>Análise Situacional</vt:lpstr>
      <vt:lpstr>Introdução</vt:lpstr>
      <vt:lpstr>Apresentação do PowerPoint</vt:lpstr>
      <vt:lpstr>G-Hosp (Sistema atual)</vt:lpstr>
      <vt:lpstr>G-Hosp (Sistema atual)</vt:lpstr>
      <vt:lpstr>G-Hosp (Sistema atual)</vt:lpstr>
      <vt:lpstr>G-Hosp (Sistema atual)</vt:lpstr>
      <vt:lpstr>G-Hosp (Sistema atual)</vt:lpstr>
      <vt:lpstr>Apresentação do PowerPoint</vt:lpstr>
      <vt:lpstr>Apresentação do PowerPoint</vt:lpstr>
      <vt:lpstr>Percepções Críticas – SWOT  sobre o Sistema Atual</vt:lpstr>
      <vt:lpstr>Percepções Críticas – SWOT </vt:lpstr>
      <vt:lpstr>Percepções Positivas – SWOT </vt:lpstr>
      <vt:lpstr>Percepções Positivas – SWOT </vt:lpstr>
      <vt:lpstr>Apresentação do PowerPoint</vt:lpstr>
      <vt:lpstr>Apresentação do PowerPoint</vt:lpstr>
      <vt:lpstr>Apresentação do PowerPoint</vt:lpstr>
      <vt:lpstr>Apresentação do PowerPoint</vt:lpstr>
      <vt:lpstr>1 - Tasy</vt:lpstr>
      <vt:lpstr>Valores, Parcelamentos e Prazos</vt:lpstr>
      <vt:lpstr>Tasy</vt:lpstr>
      <vt:lpstr>Valores e Condições Comerciais (Infraestrutura Computacional)</vt:lpstr>
      <vt:lpstr>2 - MV</vt:lpstr>
      <vt:lpstr>MV</vt:lpstr>
      <vt:lpstr>Valores, Parcelamentos e Prazos  MV</vt:lpstr>
      <vt:lpstr>Valores e Condições Comerciais (Infraestrutura Computacional)</vt:lpstr>
      <vt:lpstr>Apresentação do PowerPoint</vt:lpstr>
      <vt:lpstr>SES       CIASC      AGHUse</vt:lpstr>
      <vt:lpstr>Mais de 80 Hospitais e Membros da Comunidade de Desenvolvimento AGHUse</vt:lpstr>
      <vt:lpstr>Notícias</vt:lpstr>
      <vt:lpstr>AGHUse  Sistema Front Office em Saúde do  HCPA</vt:lpstr>
      <vt:lpstr>Valores, Prazos e Condições Sonda</vt:lpstr>
      <vt:lpstr>Proposta Comercial Sonda AGHUse</vt:lpstr>
      <vt:lpstr>Atividades e Serviços</vt:lpstr>
      <vt:lpstr>Profissionais Envolvidos</vt:lpstr>
      <vt:lpstr>  Modelo de Arquitetura do Sistema: </vt:lpstr>
      <vt:lpstr>  Tecnologias do Sistema: </vt:lpstr>
      <vt:lpstr>Dados e Integração</vt:lpstr>
      <vt:lpstr>Valores, Parcelamentos e Prazos</vt:lpstr>
      <vt:lpstr>Proposta Técnica Infraestrutura  CLOUD Sonda</vt:lpstr>
      <vt:lpstr>Governança e Gestão de Serviços</vt:lpstr>
      <vt:lpstr>Valores e Condições Comerciais (Sonda Cloud Computing – Infraestrutura Computacional)</vt:lpstr>
      <vt:lpstr>Modelo de Negócios em Tecnologia Aberta</vt:lpstr>
      <vt:lpstr>Apresentação do PowerPoint</vt:lpstr>
      <vt:lpstr>Apresentação do PowerPoint</vt:lpstr>
      <vt:lpstr>Comparativos  Front Office + Infraestrutura</vt:lpstr>
      <vt:lpstr>Sistemas Front Office</vt:lpstr>
      <vt:lpstr>Infraestruturas</vt:lpstr>
      <vt:lpstr>Back Office Hospitalar </vt:lpstr>
      <vt:lpstr>“Front Office" e “Back Offices"</vt:lpstr>
      <vt:lpstr>Parcerias</vt:lpstr>
      <vt:lpstr>Institucionais</vt:lpstr>
      <vt:lpstr>Inovação aberta </vt:lpstr>
      <vt:lpstr>Termos de Cooperação</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ALVF</dc:creator>
  <cp:keywords/>
  <dc:description>generated using python-pptx</dc:description>
  <cp:lastModifiedBy>Radamés Pereira</cp:lastModifiedBy>
  <cp:revision>28</cp:revision>
  <dcterms:created xsi:type="dcterms:W3CDTF">2013-01-27T09:14:16Z</dcterms:created>
  <dcterms:modified xsi:type="dcterms:W3CDTF">2025-02-23T21:13:45Z</dcterms:modified>
  <cp:category/>
</cp:coreProperties>
</file>